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8288000" cy="10287000"/>
  <p:notesSz cx="6858000" cy="9144000"/>
  <p:embeddedFontLst>
    <p:embeddedFont>
      <p:font typeface="Arimo" panose="020B0604020202020204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RoxboroughCF" panose="020B0604020202020204" charset="0"/>
      <p:regular r:id="rId26"/>
    </p:embeddedFont>
    <p:embeddedFont>
      <p:font typeface="RoxboroughCF Bold" panose="020B0604020202020204" charset="0"/>
      <p:regular r:id="rId27"/>
    </p:embeddedFont>
    <p:embeddedFont>
      <p:font typeface="RoxboroughCF Bold Bold" panose="020B0604020202020204" charset="0"/>
      <p:regular r:id="rId28"/>
    </p:embeddedFont>
    <p:embeddedFont>
      <p:font typeface="RoxboroughCF Thin" panose="020B0604020202020204" charset="0"/>
      <p:regular r:id="rId29"/>
    </p:embeddedFont>
    <p:embeddedFont>
      <p:font typeface="RoxboroughCF Thin Bold" panose="020B0604020202020204" charset="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8" d="100"/>
          <a:sy n="58" d="100"/>
        </p:scale>
        <p:origin x="514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svg>
</file>

<file path=ppt/media/image4.pn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3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7775640" cy="10287000"/>
          </a:xfrm>
          <a:prstGeom prst="rect">
            <a:avLst/>
          </a:prstGeom>
          <a:solidFill>
            <a:srgbClr val="463D3C"/>
          </a:solidFill>
        </p:spPr>
      </p:sp>
      <p:sp>
        <p:nvSpPr>
          <p:cNvPr id="3" name="AutoShape 3"/>
          <p:cNvSpPr/>
          <p:nvPr/>
        </p:nvSpPr>
        <p:spPr>
          <a:xfrm rot="-10800000">
            <a:off x="0" y="0"/>
            <a:ext cx="322049" cy="10287000"/>
          </a:xfrm>
          <a:prstGeom prst="rect">
            <a:avLst/>
          </a:prstGeom>
          <a:solidFill>
            <a:srgbClr val="3EDAD8"/>
          </a:solid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 l="40307" r="18487"/>
          <a:stretch>
            <a:fillRect/>
          </a:stretch>
        </p:blipFill>
        <p:spPr>
          <a:xfrm>
            <a:off x="-577135" y="-557803"/>
            <a:ext cx="8352774" cy="11402605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347615" y="6296127"/>
            <a:ext cx="8332522" cy="29621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730"/>
              </a:lnSpc>
            </a:pPr>
            <a:r>
              <a:rPr lang="en-US" sz="3379" spc="168">
                <a:solidFill>
                  <a:srgbClr val="FFFFFF"/>
                </a:solidFill>
                <a:latin typeface="RoxboroughCF Thin"/>
              </a:rPr>
              <a:t>Maria Clara Alves Acruchi - </a:t>
            </a:r>
            <a:r>
              <a:rPr lang="en-US" sz="3379" spc="168">
                <a:solidFill>
                  <a:srgbClr val="9E7A5F"/>
                </a:solidFill>
                <a:latin typeface="RoxboroughCF Thin Bold"/>
              </a:rPr>
              <a:t>mcaa</a:t>
            </a:r>
          </a:p>
          <a:p>
            <a:pPr algn="r">
              <a:lnSpc>
                <a:spcPts val="4730"/>
              </a:lnSpc>
            </a:pPr>
            <a:r>
              <a:rPr lang="en-US" sz="3379" spc="168">
                <a:solidFill>
                  <a:srgbClr val="FFFFFF"/>
                </a:solidFill>
                <a:latin typeface="RoxboroughCF Thin"/>
              </a:rPr>
              <a:t>Maria Luísa</a:t>
            </a:r>
            <a:r>
              <a:rPr lang="en-US" sz="3379" spc="168">
                <a:solidFill>
                  <a:srgbClr val="9E7A5F"/>
                </a:solidFill>
                <a:latin typeface="RoxboroughCF Thin"/>
              </a:rPr>
              <a:t> </a:t>
            </a:r>
            <a:r>
              <a:rPr lang="en-US" sz="3379" spc="168">
                <a:solidFill>
                  <a:srgbClr val="FFFFFF"/>
                </a:solidFill>
                <a:latin typeface="RoxboroughCF Thin"/>
              </a:rPr>
              <a:t>dos Santos Silva - </a:t>
            </a:r>
            <a:r>
              <a:rPr lang="en-US" sz="3379" spc="168">
                <a:solidFill>
                  <a:srgbClr val="9E7A5F"/>
                </a:solidFill>
                <a:latin typeface="RoxboroughCF Thin Bold"/>
              </a:rPr>
              <a:t>mlss</a:t>
            </a:r>
          </a:p>
          <a:p>
            <a:pPr algn="r">
              <a:lnSpc>
                <a:spcPts val="4730"/>
              </a:lnSpc>
            </a:pPr>
            <a:r>
              <a:rPr lang="en-US" sz="3379" spc="168">
                <a:solidFill>
                  <a:srgbClr val="FFFFFF"/>
                </a:solidFill>
                <a:latin typeface="RoxboroughCF Thin"/>
              </a:rPr>
              <a:t>Rebecca Lima Sousa - </a:t>
            </a:r>
            <a:r>
              <a:rPr lang="en-US" sz="3379" spc="168">
                <a:solidFill>
                  <a:srgbClr val="9E7A5F"/>
                </a:solidFill>
                <a:latin typeface="RoxboroughCF Thin Bold"/>
              </a:rPr>
              <a:t>rls7</a:t>
            </a:r>
          </a:p>
          <a:p>
            <a:pPr algn="r">
              <a:lnSpc>
                <a:spcPts val="4730"/>
              </a:lnSpc>
            </a:pPr>
            <a:r>
              <a:rPr lang="en-US" sz="3379" spc="168">
                <a:solidFill>
                  <a:srgbClr val="FFFFFF"/>
                </a:solidFill>
                <a:latin typeface="RoxboroughCF Thin"/>
              </a:rPr>
              <a:t>Tales Vinícius Alves da Cunha - </a:t>
            </a:r>
            <a:r>
              <a:rPr lang="en-US" sz="3379" spc="168">
                <a:solidFill>
                  <a:srgbClr val="9E7A5F"/>
                </a:solidFill>
                <a:latin typeface="RoxboroughCF Thin Bold"/>
              </a:rPr>
              <a:t>tvac</a:t>
            </a:r>
          </a:p>
          <a:p>
            <a:pPr marL="0" lvl="0" indent="0" algn="r">
              <a:lnSpc>
                <a:spcPts val="4730"/>
              </a:lnSpc>
            </a:pPr>
            <a:endParaRPr lang="en-US" sz="3379" spc="168">
              <a:solidFill>
                <a:srgbClr val="9E7A5F"/>
              </a:solidFill>
              <a:latin typeface="RoxboroughCF Thin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347615" y="4770190"/>
            <a:ext cx="8332522" cy="1146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9140"/>
              </a:lnSpc>
              <a:spcBef>
                <a:spcPct val="0"/>
              </a:spcBef>
            </a:pPr>
            <a:r>
              <a:rPr lang="en-US" sz="6977" spc="209">
                <a:solidFill>
                  <a:srgbClr val="C4BABB"/>
                </a:solidFill>
                <a:latin typeface="RoxboroughCF Bold"/>
              </a:rPr>
              <a:t>HOGWARTS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166952" y="4612710"/>
            <a:ext cx="1513185" cy="438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>
                <a:solidFill>
                  <a:srgbClr val="9E7A5F"/>
                </a:solidFill>
                <a:latin typeface="RoxboroughCF Thin Bold"/>
              </a:rPr>
              <a:t>Database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3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9884" y="438151"/>
            <a:ext cx="3169206" cy="1047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C4BABB"/>
                </a:solidFill>
                <a:latin typeface="RoxboroughCF Bold"/>
              </a:rPr>
              <a:t>Anti Join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1485899"/>
            <a:ext cx="6839244" cy="0"/>
          </a:xfrm>
          <a:prstGeom prst="line">
            <a:avLst/>
          </a:prstGeom>
          <a:ln w="47625" cap="rnd">
            <a:solidFill>
              <a:srgbClr val="C4BAB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499884" y="1805331"/>
            <a:ext cx="14219505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xboroughCF Thin"/>
              </a:rPr>
              <a:t>Projetar a matrícula e o nome dos alunos que não têm animal de estimação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273272" y="4113076"/>
            <a:ext cx="11741457" cy="373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SELECT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A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matricula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,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B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nome_bruxo</a:t>
            </a:r>
            <a:endParaRPr lang="en-US" sz="2400" dirty="0">
              <a:solidFill>
                <a:srgbClr val="D15D5E"/>
              </a:solidFill>
              <a:latin typeface="Arimo"/>
            </a:endParaRP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FROM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aluno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A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INNER JOIN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bruxo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B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ON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B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varinha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=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A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varinha</a:t>
            </a:r>
            <a:endParaRPr lang="en-US" sz="2400" dirty="0">
              <a:solidFill>
                <a:srgbClr val="D15D5E"/>
              </a:solidFill>
              <a:latin typeface="Arimo"/>
            </a:endParaRP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WHERE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NOT EXISTS (</a:t>
            </a: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    SELECT *</a:t>
            </a: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    FROM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participa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P</a:t>
            </a: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    WHERE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A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varinha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=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P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varinha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AND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P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id_animal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IS NOT NULL</a:t>
            </a:r>
          </a:p>
          <a:p>
            <a:pPr algn="l">
              <a:lnSpc>
                <a:spcPts val="4200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);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6535349">
            <a:off x="10333002" y="6874626"/>
            <a:ext cx="1020828" cy="3202597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1109269">
            <a:off x="12345548" y="6972594"/>
            <a:ext cx="5338361" cy="3329803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2523698" y="7754970"/>
            <a:ext cx="4982061" cy="22303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91"/>
              </a:lnSpc>
            </a:pPr>
            <a:r>
              <a:rPr lang="en-US" sz="2565">
                <a:solidFill>
                  <a:srgbClr val="FFFFFF"/>
                </a:solidFill>
                <a:latin typeface="RoxboroughCF Thin"/>
              </a:rPr>
              <a:t>A subconsulta é do tipo linha porque só pode existir no máximo 1 instância de cada varinha em Participa </a:t>
            </a:r>
            <a:r>
              <a:rPr lang="en-US" sz="2565">
                <a:solidFill>
                  <a:srgbClr val="FFFFFF"/>
                </a:solidFill>
                <a:latin typeface="RoxboroughCF Thin Bold"/>
              </a:rPr>
              <a:t>(</a:t>
            </a:r>
            <a:r>
              <a:rPr lang="en-US" sz="2565">
                <a:solidFill>
                  <a:srgbClr val="E8B9A0"/>
                </a:solidFill>
                <a:latin typeface="RoxboroughCF Thin Bold"/>
              </a:rPr>
              <a:t>varinha é PK</a:t>
            </a:r>
            <a:r>
              <a:rPr lang="en-US" sz="2565">
                <a:solidFill>
                  <a:srgbClr val="FFFFFF"/>
                </a:solidFill>
                <a:latin typeface="RoxboroughCF Thin Bold"/>
              </a:rPr>
              <a:t> de Participa)</a:t>
            </a:r>
            <a:r>
              <a:rPr lang="en-US" sz="2565">
                <a:solidFill>
                  <a:srgbClr val="FFFFFF"/>
                </a:solidFill>
                <a:latin typeface="RoxboroughCF Thin"/>
              </a:rPr>
              <a:t>.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3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50698" y="438151"/>
            <a:ext cx="10341250" cy="1047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C4BABB"/>
                </a:solidFill>
                <a:latin typeface="RoxboroughCF Bold"/>
              </a:rPr>
              <a:t>Subconsulta do tipo escalar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1485899"/>
            <a:ext cx="12146463" cy="0"/>
          </a:xfrm>
          <a:prstGeom prst="line">
            <a:avLst/>
          </a:prstGeom>
          <a:ln w="47625" cap="rnd">
            <a:solidFill>
              <a:srgbClr val="C4BAB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499884" y="1805331"/>
            <a:ext cx="14663916" cy="10195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Projetar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todos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os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nomes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e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dt_nascimento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dos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bruxos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mais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velhos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que o professor de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varinha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= 'SS' (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Severo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Snape)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506046" y="3738999"/>
            <a:ext cx="7275908" cy="373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SELECT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B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nome_bruxo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,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B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dt_nascimento</a:t>
            </a:r>
            <a:endParaRPr lang="en-US" sz="2400" dirty="0">
              <a:solidFill>
                <a:srgbClr val="D15D5E"/>
              </a:solidFill>
              <a:latin typeface="Arimo"/>
            </a:endParaRP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FROM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bruxo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B</a:t>
            </a: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WHERE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B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dt_nascimento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&lt;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(</a:t>
            </a: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    SELECT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 B1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dt_nascimento</a:t>
            </a: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    FROM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bruxo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B1</a:t>
            </a: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    WHERE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 B1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varinha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=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'SS'</a:t>
            </a:r>
          </a:p>
          <a:p>
            <a:pPr algn="l">
              <a:lnSpc>
                <a:spcPts val="4200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);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6535349">
            <a:off x="10182295" y="6564660"/>
            <a:ext cx="1020828" cy="3202597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1109269">
            <a:off x="12223895" y="6629437"/>
            <a:ext cx="5105376" cy="3184478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2372991" y="7415648"/>
            <a:ext cx="4656971" cy="1897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13"/>
              </a:lnSpc>
            </a:pPr>
            <a:r>
              <a:rPr lang="en-US" sz="2723">
                <a:solidFill>
                  <a:srgbClr val="FFFFFF"/>
                </a:solidFill>
                <a:latin typeface="RoxboroughCF Thin"/>
              </a:rPr>
              <a:t>A subconsulta retorna a data de nascimento do profº Snape, cuja varinha é 'SS'. Então é escalar.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3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9884" y="461963"/>
            <a:ext cx="9382676" cy="1047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C4BABB"/>
                </a:solidFill>
                <a:latin typeface="RoxboroughCF Bold"/>
              </a:rPr>
              <a:t>Subconsulta do tipo linha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1485899"/>
            <a:ext cx="11234959" cy="0"/>
          </a:xfrm>
          <a:prstGeom prst="line">
            <a:avLst/>
          </a:prstGeom>
          <a:ln w="47625" cap="rnd">
            <a:solidFill>
              <a:srgbClr val="C4BAB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499884" y="1805331"/>
            <a:ext cx="17025085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xboroughCF Thin"/>
              </a:rPr>
              <a:t>Projetar bruxos que nasceram no mesmo ano e que são da mesma casa que "Harry Potter" exceto ele mesmo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865671" y="3692239"/>
            <a:ext cx="12556659" cy="4267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SELECT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B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nome_bruxo</a:t>
            </a:r>
            <a:endParaRPr lang="en-US" sz="2400" dirty="0">
              <a:solidFill>
                <a:srgbClr val="D15D5E"/>
              </a:solidFill>
              <a:latin typeface="Arimo"/>
            </a:endParaRP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FROM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bruxo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B</a:t>
            </a: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WHERE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B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nome_bruxo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&lt;&gt;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'Harry Potter'</a:t>
            </a: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AND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(EXTRACT(YEAR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FROM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B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dt_nascimento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),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B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nome_casa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)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=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(</a:t>
            </a: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    SELECT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EXTRACT(YEAR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FROM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B1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dt_nascimento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), 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B1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nome_casa</a:t>
            </a: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    FROM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bruxo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B1</a:t>
            </a: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    WHERE 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B1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nome_bruxo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=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'Harry Potter'</a:t>
            </a:r>
          </a:p>
          <a:p>
            <a:pPr algn="l">
              <a:lnSpc>
                <a:spcPts val="4200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);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6535349">
            <a:off x="10182295" y="6779870"/>
            <a:ext cx="1020828" cy="3202597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1109269">
            <a:off x="12223895" y="6844647"/>
            <a:ext cx="5105376" cy="3184478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2502117" y="7640383"/>
            <a:ext cx="4290124" cy="17428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12"/>
              </a:lnSpc>
            </a:pPr>
            <a:r>
              <a:rPr lang="en-US" sz="2509">
                <a:solidFill>
                  <a:srgbClr val="FFFFFF"/>
                </a:solidFill>
                <a:latin typeface="RoxboroughCF Thin"/>
              </a:rPr>
              <a:t>A subconsulta retorna o ano de nascimento e a casa de Harry Potter, ou seja, uma linha com duas colunas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3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9884" y="461963"/>
            <a:ext cx="8433698" cy="1047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C4BABB"/>
                </a:solidFill>
                <a:latin typeface="RoxboroughCF Bold"/>
              </a:rPr>
              <a:t>Operação de Conjunto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1485899"/>
            <a:ext cx="10182896" cy="0"/>
          </a:xfrm>
          <a:prstGeom prst="line">
            <a:avLst/>
          </a:prstGeom>
          <a:ln w="47625" cap="rnd">
            <a:solidFill>
              <a:srgbClr val="C4BAB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499884" y="1805331"/>
            <a:ext cx="15891529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xboroughCF Thin"/>
              </a:rPr>
              <a:t>Projetar os códigos dos professores e as matrículas alunos cujas varinhas (iniciais) começam com a letra 'R'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373670" y="3551960"/>
            <a:ext cx="9540660" cy="373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SELECT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A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varinha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AS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iniciais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,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A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matricula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AS 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identifier</a:t>
            </a: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FROM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aluno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A</a:t>
            </a: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WHERE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A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varinha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LIKE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'R%'</a:t>
            </a: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UNION</a:t>
            </a: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SELECT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P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varinha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,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P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cod_professor</a:t>
            </a:r>
            <a:endParaRPr lang="en-US" sz="2400" dirty="0">
              <a:solidFill>
                <a:srgbClr val="D15D5E"/>
              </a:solidFill>
              <a:latin typeface="Arimo"/>
            </a:endParaRP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FROM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professor P</a:t>
            </a:r>
          </a:p>
          <a:p>
            <a:pPr algn="l"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WHERE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P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varinha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LIKE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'R%';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3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9884" y="485776"/>
            <a:ext cx="5277420" cy="1047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C4BABB"/>
                </a:solidFill>
                <a:latin typeface="RoxboroughCF Bold"/>
              </a:rPr>
              <a:t>Procedimento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1485899"/>
            <a:ext cx="10182896" cy="0"/>
          </a:xfrm>
          <a:prstGeom prst="line">
            <a:avLst/>
          </a:prstGeom>
          <a:ln w="47625" cap="rnd">
            <a:solidFill>
              <a:srgbClr val="C4BAB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499884" y="1805331"/>
            <a:ext cx="15021486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xboroughCF Thin"/>
              </a:rPr>
              <a:t>Procedimento que imprime a varinha dos alunos que cursam uma determinada disciplina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149091" y="3487082"/>
            <a:ext cx="13989818" cy="48918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8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CREATE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OR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REPLACE PROCEDURE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cursando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(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codDisciplina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cursa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cod_disciplina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%TYPE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) IS</a:t>
            </a:r>
          </a:p>
          <a:p>
            <a:pPr>
              <a:lnSpc>
                <a:spcPts val="3228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CURSOR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cur_alunos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IS</a:t>
            </a:r>
          </a:p>
          <a:p>
            <a:pPr>
              <a:lnSpc>
                <a:spcPts val="3228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SELECT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varinha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,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dt_inicio</a:t>
            </a:r>
            <a:endParaRPr lang="en-US" sz="2400" dirty="0">
              <a:solidFill>
                <a:srgbClr val="FFFFFF"/>
              </a:solidFill>
              <a:latin typeface="Arimo"/>
            </a:endParaRPr>
          </a:p>
          <a:p>
            <a:pPr>
              <a:lnSpc>
                <a:spcPts val="3228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FROM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cursa</a:t>
            </a:r>
            <a:endParaRPr lang="en-US" sz="2400" dirty="0">
              <a:solidFill>
                <a:srgbClr val="FFFFFF"/>
              </a:solidFill>
              <a:latin typeface="Arimo"/>
            </a:endParaRPr>
          </a:p>
          <a:p>
            <a:pPr>
              <a:lnSpc>
                <a:spcPts val="3228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WHERE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cod_disciplina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=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codDisciplina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;</a:t>
            </a:r>
          </a:p>
          <a:p>
            <a:pPr>
              <a:lnSpc>
                <a:spcPts val="3228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BEGIN</a:t>
            </a:r>
          </a:p>
          <a:p>
            <a:pPr>
              <a:lnSpc>
                <a:spcPts val="3228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DBMS_OUTPUT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PUT_LINE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('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Varinha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e data de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inicio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doa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alunos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que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cursam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'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||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codDisciplina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||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':');</a:t>
            </a:r>
          </a:p>
          <a:p>
            <a:pPr>
              <a:lnSpc>
                <a:spcPts val="3228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FOR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reg_cursor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IN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cur_alunos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LOOP</a:t>
            </a:r>
          </a:p>
          <a:p>
            <a:pPr>
              <a:lnSpc>
                <a:spcPts val="3228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 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DBMS_OUTPUT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PUT_LINE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('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Varinha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: '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||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reg_cursor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varinha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 || 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', data de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inicio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: '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 ||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reg_cursor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dt_inicio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);</a:t>
            </a:r>
          </a:p>
          <a:p>
            <a:pPr>
              <a:lnSpc>
                <a:spcPts val="3228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END LOOP;</a:t>
            </a:r>
          </a:p>
          <a:p>
            <a:pPr algn="l">
              <a:lnSpc>
                <a:spcPts val="3228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END;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385385" y="8811785"/>
            <a:ext cx="3785277" cy="4623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89"/>
              </a:lnSpc>
            </a:pPr>
            <a:r>
              <a:rPr lang="en-US" sz="2000" dirty="0">
                <a:solidFill>
                  <a:srgbClr val="E8B9A0"/>
                </a:solidFill>
                <a:latin typeface="Arimo"/>
              </a:rPr>
              <a:t>EXEC </a:t>
            </a:r>
            <a:r>
              <a:rPr lang="en-US" sz="2000" dirty="0" err="1">
                <a:solidFill>
                  <a:srgbClr val="FFFFFF"/>
                </a:solidFill>
                <a:latin typeface="Arimo"/>
              </a:rPr>
              <a:t>cursando</a:t>
            </a:r>
            <a:r>
              <a:rPr lang="en-US" sz="2000" dirty="0">
                <a:solidFill>
                  <a:srgbClr val="FFFFFF"/>
                </a:solidFill>
                <a:latin typeface="Arimo"/>
              </a:rPr>
              <a:t>('</a:t>
            </a:r>
            <a:r>
              <a:rPr lang="en-US" sz="2000" dirty="0">
                <a:solidFill>
                  <a:srgbClr val="D15D5E"/>
                </a:solidFill>
                <a:latin typeface="Arimo"/>
              </a:rPr>
              <a:t>HB</a:t>
            </a:r>
            <a:r>
              <a:rPr lang="en-US" sz="2000" dirty="0">
                <a:solidFill>
                  <a:srgbClr val="FFFFFF"/>
                </a:solidFill>
                <a:latin typeface="Arimo"/>
              </a:rPr>
              <a:t>');</a:t>
            </a:r>
          </a:p>
        </p:txBody>
      </p:sp>
      <p:sp>
        <p:nvSpPr>
          <p:cNvPr id="7" name="AutoShape 7"/>
          <p:cNvSpPr/>
          <p:nvPr/>
        </p:nvSpPr>
        <p:spPr>
          <a:xfrm>
            <a:off x="14132642" y="8535744"/>
            <a:ext cx="4155358" cy="0"/>
          </a:xfrm>
          <a:prstGeom prst="line">
            <a:avLst/>
          </a:prstGeom>
          <a:ln w="47625" cap="rnd">
            <a:solidFill>
              <a:srgbClr val="C4BAB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 rot="-5400000">
            <a:off x="13565045" y="9079529"/>
            <a:ext cx="1135194" cy="0"/>
          </a:xfrm>
          <a:prstGeom prst="line">
            <a:avLst/>
          </a:prstGeom>
          <a:ln w="47625" cap="rnd">
            <a:solidFill>
              <a:srgbClr val="C4BAB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>
            <a:off x="14132642" y="9623313"/>
            <a:ext cx="4155358" cy="0"/>
          </a:xfrm>
          <a:prstGeom prst="line">
            <a:avLst/>
          </a:prstGeom>
          <a:ln w="47625" cap="rnd">
            <a:solidFill>
              <a:srgbClr val="C4BABB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3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9884" y="485776"/>
            <a:ext cx="2892677" cy="1047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C4BABB"/>
                </a:solidFill>
                <a:latin typeface="RoxboroughCF Bold"/>
              </a:rPr>
              <a:t>Função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1485899"/>
            <a:ext cx="10182896" cy="0"/>
          </a:xfrm>
          <a:prstGeom prst="line">
            <a:avLst/>
          </a:prstGeom>
          <a:ln w="47625" cap="rnd">
            <a:solidFill>
              <a:srgbClr val="C4BAB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499884" y="1805331"/>
            <a:ext cx="14710481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xboroughCF Thin"/>
              </a:rPr>
              <a:t>Função para contar a quantidade de magias aprendidas por um determinado bruxo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2499368" y="3530404"/>
            <a:ext cx="13289265" cy="49948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94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CREATE OR REPLACE FUNCTION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qtd_magias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(ident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VARCHAR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) RETURN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NUMBER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IS</a:t>
            </a:r>
          </a:p>
          <a:p>
            <a:pPr>
              <a:lnSpc>
                <a:spcPts val="3594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qtd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NUMBER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;</a:t>
            </a:r>
          </a:p>
          <a:p>
            <a:pPr>
              <a:lnSpc>
                <a:spcPts val="3594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BEGIN</a:t>
            </a:r>
          </a:p>
          <a:p>
            <a:pPr>
              <a:lnSpc>
                <a:spcPts val="3594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SELECT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COUNT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(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*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) INTO qtd</a:t>
            </a:r>
          </a:p>
          <a:p>
            <a:pPr>
              <a:lnSpc>
                <a:spcPts val="3594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FROM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magias</a:t>
            </a:r>
            <a:endParaRPr lang="en-US" sz="2400" dirty="0">
              <a:solidFill>
                <a:srgbClr val="FFFFFF"/>
              </a:solidFill>
              <a:latin typeface="Arimo"/>
            </a:endParaRPr>
          </a:p>
          <a:p>
            <a:pPr>
              <a:lnSpc>
                <a:spcPts val="3594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WHERE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varinha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=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ident;</a:t>
            </a:r>
          </a:p>
          <a:p>
            <a:pPr>
              <a:lnSpc>
                <a:spcPts val="3594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RETURN qtd;</a:t>
            </a:r>
          </a:p>
          <a:p>
            <a:pPr>
              <a:lnSpc>
                <a:spcPts val="3594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EXCEPTION</a:t>
            </a:r>
          </a:p>
          <a:p>
            <a:pPr>
              <a:lnSpc>
                <a:spcPts val="3594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 WHEN NO_DATA_FOUND THEN</a:t>
            </a:r>
          </a:p>
          <a:p>
            <a:pPr>
              <a:lnSpc>
                <a:spcPts val="3594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     RETURN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NULL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;</a:t>
            </a:r>
          </a:p>
          <a:p>
            <a:pPr algn="l">
              <a:lnSpc>
                <a:spcPts val="3594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END;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1734800" y="7197949"/>
            <a:ext cx="8610600" cy="26545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338"/>
              </a:lnSpc>
            </a:pPr>
            <a:r>
              <a:rPr lang="en-US" dirty="0">
                <a:solidFill>
                  <a:srgbClr val="FFFFFF"/>
                </a:solidFill>
                <a:latin typeface="Arimo"/>
              </a:rPr>
              <a:t>DECLARE</a:t>
            </a:r>
          </a:p>
          <a:p>
            <a:pPr>
              <a:lnSpc>
                <a:spcPts val="2338"/>
              </a:lnSpc>
            </a:pPr>
            <a:r>
              <a:rPr lang="en-US" dirty="0">
                <a:solidFill>
                  <a:srgbClr val="FFFFFF"/>
                </a:solidFill>
                <a:latin typeface="Arimo"/>
              </a:rPr>
              <a:t>    I </a:t>
            </a:r>
            <a:r>
              <a:rPr lang="en-US" dirty="0">
                <a:solidFill>
                  <a:srgbClr val="E8B9A0"/>
                </a:solidFill>
                <a:latin typeface="Arimo"/>
              </a:rPr>
              <a:t>VARCHAR</a:t>
            </a:r>
            <a:r>
              <a:rPr lang="en-US" dirty="0">
                <a:solidFill>
                  <a:srgbClr val="FFFFFF"/>
                </a:solidFill>
                <a:latin typeface="Arimo"/>
              </a:rPr>
              <a:t>(</a:t>
            </a:r>
            <a:r>
              <a:rPr lang="en-US" dirty="0">
                <a:solidFill>
                  <a:srgbClr val="D15D5E"/>
                </a:solidFill>
                <a:latin typeface="Arimo"/>
              </a:rPr>
              <a:t>3</a:t>
            </a:r>
            <a:r>
              <a:rPr lang="en-US" dirty="0">
                <a:solidFill>
                  <a:srgbClr val="FFFFFF"/>
                </a:solidFill>
                <a:latin typeface="Arimo"/>
              </a:rPr>
              <a:t>);</a:t>
            </a:r>
          </a:p>
          <a:p>
            <a:pPr>
              <a:lnSpc>
                <a:spcPts val="2338"/>
              </a:lnSpc>
            </a:pPr>
            <a:r>
              <a:rPr lang="en-US" dirty="0">
                <a:solidFill>
                  <a:srgbClr val="FFFFFF"/>
                </a:solidFill>
                <a:latin typeface="Arimo"/>
              </a:rPr>
              <a:t>    O </a:t>
            </a:r>
            <a:r>
              <a:rPr lang="en-US" dirty="0">
                <a:solidFill>
                  <a:srgbClr val="E8B9A0"/>
                </a:solidFill>
                <a:latin typeface="Arimo"/>
              </a:rPr>
              <a:t>NUMBER</a:t>
            </a:r>
            <a:r>
              <a:rPr lang="en-US" dirty="0">
                <a:solidFill>
                  <a:srgbClr val="FFFFFF"/>
                </a:solidFill>
                <a:latin typeface="Arimo"/>
              </a:rPr>
              <a:t>;</a:t>
            </a:r>
          </a:p>
          <a:p>
            <a:pPr>
              <a:lnSpc>
                <a:spcPts val="2338"/>
              </a:lnSpc>
            </a:pPr>
            <a:r>
              <a:rPr lang="en-US" dirty="0">
                <a:solidFill>
                  <a:srgbClr val="E8B9A0"/>
                </a:solidFill>
                <a:latin typeface="Arimo"/>
              </a:rPr>
              <a:t>BEGIN</a:t>
            </a:r>
          </a:p>
          <a:p>
            <a:pPr>
              <a:lnSpc>
                <a:spcPts val="2338"/>
              </a:lnSpc>
            </a:pPr>
            <a:r>
              <a:rPr lang="en-US" dirty="0">
                <a:solidFill>
                  <a:srgbClr val="FFFFFF"/>
                </a:solidFill>
                <a:latin typeface="Arimo"/>
              </a:rPr>
              <a:t>    I:</a:t>
            </a:r>
            <a:r>
              <a:rPr lang="en-US" dirty="0">
                <a:solidFill>
                  <a:srgbClr val="E8B9A0"/>
                </a:solidFill>
                <a:latin typeface="Arimo"/>
              </a:rPr>
              <a:t>=</a:t>
            </a:r>
            <a:r>
              <a:rPr lang="en-US" dirty="0">
                <a:solidFill>
                  <a:srgbClr val="FFFFFF"/>
                </a:solidFill>
                <a:latin typeface="Arimo"/>
              </a:rPr>
              <a:t>'RLS';</a:t>
            </a:r>
          </a:p>
          <a:p>
            <a:pPr>
              <a:lnSpc>
                <a:spcPts val="2338"/>
              </a:lnSpc>
            </a:pPr>
            <a:r>
              <a:rPr lang="en-US" dirty="0">
                <a:solidFill>
                  <a:srgbClr val="FFFFFF"/>
                </a:solidFill>
                <a:latin typeface="Arimo"/>
              </a:rPr>
              <a:t>    O:</a:t>
            </a:r>
            <a:r>
              <a:rPr lang="en-US" dirty="0">
                <a:solidFill>
                  <a:srgbClr val="E8B9A0"/>
                </a:solidFill>
                <a:latin typeface="Arimo"/>
              </a:rPr>
              <a:t>=</a:t>
            </a:r>
            <a:r>
              <a:rPr lang="en-US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Arimo"/>
              </a:rPr>
              <a:t>qtd_magias</a:t>
            </a:r>
            <a:r>
              <a:rPr lang="en-US" dirty="0">
                <a:solidFill>
                  <a:srgbClr val="FFFFFF"/>
                </a:solidFill>
                <a:latin typeface="Arimo"/>
              </a:rPr>
              <a:t>(I);</a:t>
            </a:r>
          </a:p>
          <a:p>
            <a:pPr>
              <a:lnSpc>
                <a:spcPts val="2338"/>
              </a:lnSpc>
            </a:pPr>
            <a:r>
              <a:rPr lang="en-US" dirty="0">
                <a:solidFill>
                  <a:srgbClr val="FFFFFF"/>
                </a:solidFill>
                <a:latin typeface="Arimo"/>
              </a:rPr>
              <a:t>    </a:t>
            </a:r>
            <a:r>
              <a:rPr lang="en-US" dirty="0">
                <a:solidFill>
                  <a:srgbClr val="D15D5E"/>
                </a:solidFill>
                <a:latin typeface="Arimo"/>
              </a:rPr>
              <a:t>DBMS_OUTPUT</a:t>
            </a:r>
            <a:r>
              <a:rPr lang="en-US" dirty="0">
                <a:solidFill>
                  <a:srgbClr val="FFFFFF"/>
                </a:solidFill>
                <a:latin typeface="Arimo"/>
              </a:rPr>
              <a:t>.</a:t>
            </a:r>
            <a:r>
              <a:rPr lang="en-US" dirty="0">
                <a:solidFill>
                  <a:srgbClr val="D15D5E"/>
                </a:solidFill>
                <a:latin typeface="Arimo"/>
              </a:rPr>
              <a:t>PUT_LINE</a:t>
            </a:r>
            <a:r>
              <a:rPr lang="en-US" dirty="0">
                <a:solidFill>
                  <a:srgbClr val="FFFFFF"/>
                </a:solidFill>
                <a:latin typeface="Arimo"/>
              </a:rPr>
              <a:t>('</a:t>
            </a:r>
            <a:r>
              <a:rPr lang="en-US" dirty="0" err="1">
                <a:solidFill>
                  <a:srgbClr val="FFFFFF"/>
                </a:solidFill>
                <a:latin typeface="Arimo"/>
              </a:rPr>
              <a:t>Quantidade</a:t>
            </a:r>
            <a:r>
              <a:rPr lang="en-US" dirty="0">
                <a:solidFill>
                  <a:srgbClr val="FFFFFF"/>
                </a:solidFill>
                <a:latin typeface="Arimo"/>
              </a:rPr>
              <a:t> de </a:t>
            </a:r>
            <a:r>
              <a:rPr lang="en-US" dirty="0" err="1">
                <a:solidFill>
                  <a:srgbClr val="FFFFFF"/>
                </a:solidFill>
                <a:latin typeface="Arimo"/>
              </a:rPr>
              <a:t>magias</a:t>
            </a:r>
            <a:r>
              <a:rPr lang="en-US" dirty="0">
                <a:solidFill>
                  <a:srgbClr val="FFFFFF"/>
                </a:solidFill>
                <a:latin typeface="Arimo"/>
              </a:rPr>
              <a:t>: '</a:t>
            </a:r>
            <a:r>
              <a:rPr lang="en-US" dirty="0">
                <a:solidFill>
                  <a:srgbClr val="E8B9A0"/>
                </a:solidFill>
                <a:latin typeface="Arimo"/>
              </a:rPr>
              <a:t> ||</a:t>
            </a:r>
            <a:r>
              <a:rPr lang="en-US" dirty="0">
                <a:solidFill>
                  <a:srgbClr val="FFFFFF"/>
                </a:solidFill>
                <a:latin typeface="Arimo"/>
              </a:rPr>
              <a:t> O);</a:t>
            </a:r>
          </a:p>
          <a:p>
            <a:pPr algn="l">
              <a:lnSpc>
                <a:spcPts val="2338"/>
              </a:lnSpc>
            </a:pPr>
            <a:r>
              <a:rPr lang="en-US" dirty="0">
                <a:solidFill>
                  <a:srgbClr val="FFFFFF"/>
                </a:solidFill>
                <a:latin typeface="Arimo"/>
              </a:rPr>
              <a:t>END;</a:t>
            </a:r>
          </a:p>
          <a:p>
            <a:pPr algn="l">
              <a:lnSpc>
                <a:spcPts val="2338"/>
              </a:lnSpc>
            </a:pPr>
            <a:endParaRPr lang="en-US" dirty="0">
              <a:solidFill>
                <a:srgbClr val="FFFFFF"/>
              </a:solidFill>
              <a:latin typeface="Arim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3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9884" y="485776"/>
            <a:ext cx="2892677" cy="1047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C4BABB"/>
                </a:solidFill>
                <a:latin typeface="RoxboroughCF Bold"/>
              </a:rPr>
              <a:t>Gatilho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1485899"/>
            <a:ext cx="10182896" cy="0"/>
          </a:xfrm>
          <a:prstGeom prst="line">
            <a:avLst/>
          </a:prstGeom>
          <a:ln w="47625" cap="rnd">
            <a:solidFill>
              <a:srgbClr val="C4BAB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499884" y="1781951"/>
            <a:ext cx="12582916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xboroughCF Thin"/>
              </a:rPr>
              <a:t>Toda vez que adicionar ou deletar um bruxo, atualizar qtd_bruxos da casa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262578" y="2839070"/>
            <a:ext cx="8758221" cy="67353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62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CREATE OR REPLACE TRIGGER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atualizar_qtd_bruxos</a:t>
            </a:r>
            <a:endParaRPr lang="en-US" sz="2400" dirty="0">
              <a:solidFill>
                <a:srgbClr val="D15D5E"/>
              </a:solidFill>
              <a:latin typeface="Arimo"/>
            </a:endParaRPr>
          </a:p>
          <a:p>
            <a:pPr>
              <a:lnSpc>
                <a:spcPts val="3262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AFTER INSERT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OR DELETE ON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bruxo</a:t>
            </a:r>
            <a:endParaRPr lang="en-US" sz="2400" dirty="0">
              <a:solidFill>
                <a:srgbClr val="FFFFFF"/>
              </a:solidFill>
              <a:latin typeface="Arimo"/>
            </a:endParaRPr>
          </a:p>
          <a:p>
            <a:pPr>
              <a:lnSpc>
                <a:spcPts val="3262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FOR EACH ROW</a:t>
            </a:r>
          </a:p>
          <a:p>
            <a:pPr>
              <a:lnSpc>
                <a:spcPts val="3262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BEGIN</a:t>
            </a:r>
          </a:p>
          <a:p>
            <a:pPr>
              <a:lnSpc>
                <a:spcPts val="3262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IF INSERTING THEN</a:t>
            </a:r>
          </a:p>
          <a:p>
            <a:pPr>
              <a:lnSpc>
                <a:spcPts val="3262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</a:t>
            </a:r>
            <a:r>
              <a:rPr lang="en-US" sz="2400" dirty="0">
                <a:solidFill>
                  <a:srgbClr val="9E7A5F"/>
                </a:solidFill>
                <a:latin typeface="Arimo"/>
              </a:rPr>
              <a:t>  -- AUMENTA 1</a:t>
            </a:r>
          </a:p>
          <a:p>
            <a:pPr>
              <a:lnSpc>
                <a:spcPts val="3262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UPDATE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casa</a:t>
            </a:r>
          </a:p>
          <a:p>
            <a:pPr>
              <a:lnSpc>
                <a:spcPts val="3262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SET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qtd_bruxos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=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qtd_bruxos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+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1</a:t>
            </a:r>
          </a:p>
          <a:p>
            <a:pPr>
              <a:lnSpc>
                <a:spcPts val="3262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WHERE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nome_casa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=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: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NEW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nome_casa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;</a:t>
            </a:r>
          </a:p>
          <a:p>
            <a:pPr>
              <a:lnSpc>
                <a:spcPts val="3262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ELSIF DELETING THEN</a:t>
            </a:r>
          </a:p>
          <a:p>
            <a:pPr>
              <a:lnSpc>
                <a:spcPts val="3262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 </a:t>
            </a:r>
            <a:r>
              <a:rPr lang="en-US" sz="2400" dirty="0">
                <a:solidFill>
                  <a:srgbClr val="9E7A5F"/>
                </a:solidFill>
                <a:latin typeface="Arimo"/>
              </a:rPr>
              <a:t>-- DIMINUI 1</a:t>
            </a:r>
          </a:p>
          <a:p>
            <a:pPr>
              <a:lnSpc>
                <a:spcPts val="3262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UPDATE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casa</a:t>
            </a:r>
          </a:p>
          <a:p>
            <a:pPr>
              <a:lnSpc>
                <a:spcPts val="3262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SET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qtd_bruxos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=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qtd_bruxos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 -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1</a:t>
            </a:r>
          </a:p>
          <a:p>
            <a:pPr>
              <a:lnSpc>
                <a:spcPts val="3262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WHERE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nome_casa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 =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: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NEW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nome_casa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;</a:t>
            </a:r>
          </a:p>
          <a:p>
            <a:pPr>
              <a:lnSpc>
                <a:spcPts val="3262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END IF;</a:t>
            </a:r>
          </a:p>
          <a:p>
            <a:pPr algn="l">
              <a:lnSpc>
                <a:spcPts val="3262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END;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3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9884" y="485776"/>
            <a:ext cx="2892677" cy="1047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C4BABB"/>
                </a:solidFill>
                <a:latin typeface="RoxboroughCF Bold"/>
              </a:rPr>
              <a:t>Gatilho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1485899"/>
            <a:ext cx="10182896" cy="0"/>
          </a:xfrm>
          <a:prstGeom prst="line">
            <a:avLst/>
          </a:prstGeom>
          <a:ln w="47625" cap="rnd">
            <a:solidFill>
              <a:srgbClr val="C4BAB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499884" y="1781951"/>
            <a:ext cx="14359784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xboroughCF Thin"/>
              </a:rPr>
              <a:t>Toda vez que adicionar ou deletar um monitor, atualizar qtd_monitores em monitoria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147582" y="2816012"/>
            <a:ext cx="8797018" cy="69436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235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CREATE OR REPLACE TRIGGER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atualizar_qtd_monitores</a:t>
            </a:r>
            <a:endParaRPr lang="en-US" sz="2400" dirty="0">
              <a:solidFill>
                <a:srgbClr val="D15D5E"/>
              </a:solidFill>
              <a:latin typeface="Arimo"/>
            </a:endParaRPr>
          </a:p>
          <a:p>
            <a:pPr>
              <a:lnSpc>
                <a:spcPts val="3235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AFTER INSERT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OR DELETE ON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participa</a:t>
            </a:r>
            <a:endParaRPr lang="en-US" sz="2400" dirty="0">
              <a:solidFill>
                <a:srgbClr val="FFFFFF"/>
              </a:solidFill>
              <a:latin typeface="Arimo"/>
            </a:endParaRPr>
          </a:p>
          <a:p>
            <a:pPr>
              <a:lnSpc>
                <a:spcPts val="3235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FOR EACH ROW</a:t>
            </a:r>
          </a:p>
          <a:p>
            <a:pPr>
              <a:lnSpc>
                <a:spcPts val="3235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BEGIN</a:t>
            </a:r>
          </a:p>
          <a:p>
            <a:pPr>
              <a:lnSpc>
                <a:spcPts val="3235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IF INSERTING THEN</a:t>
            </a:r>
          </a:p>
          <a:p>
            <a:pPr>
              <a:lnSpc>
                <a:spcPts val="3235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 </a:t>
            </a:r>
            <a:r>
              <a:rPr lang="en-US" sz="2400" dirty="0">
                <a:solidFill>
                  <a:srgbClr val="9E7A5F"/>
                </a:solidFill>
                <a:latin typeface="Arimo"/>
              </a:rPr>
              <a:t>-- AUMENTA 1</a:t>
            </a:r>
          </a:p>
          <a:p>
            <a:pPr>
              <a:lnSpc>
                <a:spcPts val="3235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UPDATE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monitoria</a:t>
            </a:r>
            <a:endParaRPr lang="en-US" sz="2400" dirty="0">
              <a:solidFill>
                <a:srgbClr val="FFFFFF"/>
              </a:solidFill>
              <a:latin typeface="Arimo"/>
            </a:endParaRPr>
          </a:p>
          <a:p>
            <a:pPr>
              <a:lnSpc>
                <a:spcPts val="3235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SET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qtd_monitores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=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qtd_monitores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+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1</a:t>
            </a:r>
          </a:p>
          <a:p>
            <a:pPr>
              <a:lnSpc>
                <a:spcPts val="3235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WHERE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nome_casa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=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: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NEW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nome_casa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;</a:t>
            </a:r>
          </a:p>
          <a:p>
            <a:pPr>
              <a:lnSpc>
                <a:spcPts val="3235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ELSIF DELETING THEN</a:t>
            </a:r>
          </a:p>
          <a:p>
            <a:pPr>
              <a:lnSpc>
                <a:spcPts val="3235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 </a:t>
            </a:r>
            <a:r>
              <a:rPr lang="en-US" sz="2400" dirty="0">
                <a:solidFill>
                  <a:srgbClr val="9E7A5F"/>
                </a:solidFill>
                <a:latin typeface="Arimo"/>
              </a:rPr>
              <a:t>-- DIMINUI 1</a:t>
            </a:r>
          </a:p>
          <a:p>
            <a:pPr>
              <a:lnSpc>
                <a:spcPts val="3235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 UPDATE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monitoria</a:t>
            </a:r>
            <a:endParaRPr lang="en-US" sz="2400" dirty="0">
              <a:solidFill>
                <a:srgbClr val="FFFFFF"/>
              </a:solidFill>
              <a:latin typeface="Arimo"/>
            </a:endParaRPr>
          </a:p>
          <a:p>
            <a:pPr>
              <a:lnSpc>
                <a:spcPts val="3235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SET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qtd_monitores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=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qtd_monitores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- 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1</a:t>
            </a:r>
          </a:p>
          <a:p>
            <a:pPr>
              <a:lnSpc>
                <a:spcPts val="3235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WHERE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nome_casa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=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: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NEW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nome_casa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;</a:t>
            </a:r>
          </a:p>
          <a:p>
            <a:pPr>
              <a:lnSpc>
                <a:spcPts val="3235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END IF;</a:t>
            </a:r>
          </a:p>
          <a:p>
            <a:pPr algn="l">
              <a:lnSpc>
                <a:spcPts val="3235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END;</a:t>
            </a:r>
          </a:p>
          <a:p>
            <a:pPr algn="l">
              <a:lnSpc>
                <a:spcPts val="3235"/>
              </a:lnSpc>
            </a:pPr>
            <a:endParaRPr lang="en-US" sz="2400" dirty="0">
              <a:solidFill>
                <a:srgbClr val="FFFFFF"/>
              </a:solidFill>
              <a:latin typeface="Arim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3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9884" y="485776"/>
            <a:ext cx="2892677" cy="1047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C4BABB"/>
                </a:solidFill>
                <a:latin typeface="RoxboroughCF Bold"/>
              </a:rPr>
              <a:t>Gatilho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1485899"/>
            <a:ext cx="10182896" cy="0"/>
          </a:xfrm>
          <a:prstGeom prst="line">
            <a:avLst/>
          </a:prstGeom>
          <a:ln w="47625" cap="rnd">
            <a:solidFill>
              <a:srgbClr val="C4BAB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499884" y="1781951"/>
            <a:ext cx="15949612" cy="480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Checar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se a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herança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professor e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aluno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é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disjunta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 (se for professor,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não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pode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ser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aluno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92024" y="3206548"/>
            <a:ext cx="15703952" cy="53599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CREATE OR REPLACE TRIGGER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check_aluno_prof</a:t>
            </a:r>
            <a:endParaRPr lang="en-US" sz="2400" dirty="0">
              <a:solidFill>
                <a:srgbClr val="D15D5E"/>
              </a:solidFill>
              <a:latin typeface="Arimo"/>
            </a:endParaRPr>
          </a:p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BEFORE INSERT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ON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aluno</a:t>
            </a:r>
            <a:endParaRPr lang="en-US" sz="2400" dirty="0">
              <a:solidFill>
                <a:srgbClr val="FFFFFF"/>
              </a:solidFill>
              <a:latin typeface="Arimo"/>
            </a:endParaRPr>
          </a:p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FOR EACH ROW</a:t>
            </a:r>
          </a:p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DECLARE</a:t>
            </a:r>
          </a:p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achei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NUMBER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;</a:t>
            </a:r>
          </a:p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BEGIN</a:t>
            </a:r>
          </a:p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    SELECT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COUNT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(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*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)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INTO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achei</a:t>
            </a:r>
            <a:endParaRPr lang="en-US" sz="2400" dirty="0">
              <a:solidFill>
                <a:srgbClr val="FFFFFF"/>
              </a:solidFill>
              <a:latin typeface="Arimo"/>
            </a:endParaRPr>
          </a:p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    FROM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professor</a:t>
            </a:r>
          </a:p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    WHERE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varinha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=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: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NEW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varinha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;</a:t>
            </a:r>
          </a:p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IF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achei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&gt;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0 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THEN</a:t>
            </a:r>
          </a:p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 RAISE_APPLICATION_ERROR(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-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20205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,'ESSE BRUXO NÃO PODE SER UM ALUNO PORQUE JÁ É UM PROFESSOR!!!');</a:t>
            </a:r>
          </a:p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END IF;</a:t>
            </a:r>
          </a:p>
          <a:p>
            <a:pPr algn="l">
              <a:lnSpc>
                <a:spcPts val="3011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END;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3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9884" y="485776"/>
            <a:ext cx="2892677" cy="1047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C4BABB"/>
                </a:solidFill>
                <a:latin typeface="RoxboroughCF Bold"/>
              </a:rPr>
              <a:t>Gatilho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1485899"/>
            <a:ext cx="10182896" cy="0"/>
          </a:xfrm>
          <a:prstGeom prst="line">
            <a:avLst/>
          </a:prstGeom>
          <a:ln w="47625" cap="rnd">
            <a:solidFill>
              <a:srgbClr val="C4BAB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499884" y="1781951"/>
            <a:ext cx="15578316" cy="480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Checar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se a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herança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professor e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aluno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é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disjunta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 (se for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aluno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não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pode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ser professor)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292024" y="3206548"/>
            <a:ext cx="15703952" cy="57708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CREATE OR REPLACE TRIGGER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check_prof_aluno</a:t>
            </a:r>
            <a:endParaRPr lang="en-US" sz="2400" dirty="0">
              <a:solidFill>
                <a:srgbClr val="D15D5E"/>
              </a:solidFill>
              <a:latin typeface="Arimo"/>
            </a:endParaRPr>
          </a:p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BEFORE INSERT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ON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professor</a:t>
            </a:r>
          </a:p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FOR EACH ROW</a:t>
            </a:r>
          </a:p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DECLARE</a:t>
            </a:r>
          </a:p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achei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NUMBER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;</a:t>
            </a:r>
          </a:p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BEGIN</a:t>
            </a:r>
          </a:p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SELECT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COUNT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(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*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)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INTO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achei</a:t>
            </a:r>
            <a:endParaRPr lang="en-US" sz="2400" dirty="0">
              <a:solidFill>
                <a:srgbClr val="FFFFFF"/>
              </a:solidFill>
              <a:latin typeface="Arimo"/>
            </a:endParaRPr>
          </a:p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FROM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aluno</a:t>
            </a:r>
            <a:endParaRPr lang="en-US" sz="2400" dirty="0">
              <a:solidFill>
                <a:srgbClr val="FFFFFF"/>
              </a:solidFill>
              <a:latin typeface="Arimo"/>
            </a:endParaRPr>
          </a:p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WHERE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varinha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 =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: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NEW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varinha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;</a:t>
            </a:r>
          </a:p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IF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achei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&gt;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0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THEN</a:t>
            </a:r>
          </a:p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    RAISE_APPLICATION_ERROR(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-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20205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,'ESSE BRUXO NÃO PODE SER UM PROFESSOR PORQUE JÁ É UM ALUNO!!!');</a:t>
            </a:r>
          </a:p>
          <a:p>
            <a:pPr>
              <a:lnSpc>
                <a:spcPts val="3011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    END IF;</a:t>
            </a:r>
          </a:p>
          <a:p>
            <a:pPr algn="l">
              <a:lnSpc>
                <a:spcPts val="3011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END;</a:t>
            </a:r>
          </a:p>
          <a:p>
            <a:pPr algn="l">
              <a:lnSpc>
                <a:spcPts val="3011"/>
              </a:lnSpc>
            </a:pPr>
            <a:endParaRPr lang="en-US" sz="3000" dirty="0">
              <a:solidFill>
                <a:srgbClr val="FFFFFF"/>
              </a:solidFill>
              <a:latin typeface="Arim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3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5400000">
            <a:off x="8985194" y="984194"/>
            <a:ext cx="317613" cy="18288000"/>
          </a:xfrm>
          <a:prstGeom prst="rect">
            <a:avLst/>
          </a:prstGeom>
          <a:solidFill>
            <a:srgbClr val="9E7A5F"/>
          </a:solidFill>
        </p:spPr>
      </p:sp>
      <p:sp>
        <p:nvSpPr>
          <p:cNvPr id="3" name="TextBox 3"/>
          <p:cNvSpPr txBox="1"/>
          <p:nvPr/>
        </p:nvSpPr>
        <p:spPr>
          <a:xfrm>
            <a:off x="309692" y="1657504"/>
            <a:ext cx="17668616" cy="6914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16"/>
              </a:lnSpc>
            </a:pPr>
            <a:r>
              <a:rPr lang="en-US" sz="3012">
                <a:solidFill>
                  <a:srgbClr val="FFFFFF"/>
                </a:solidFill>
                <a:latin typeface="RoxboroughCF"/>
              </a:rPr>
              <a:t>    A Escola de Magia e Bruxaria de Hogwarts deseja fazer um Banco de Dados para controlar os bruxos que a compõem. </a:t>
            </a:r>
          </a:p>
          <a:p>
            <a:pPr algn="just">
              <a:lnSpc>
                <a:spcPts val="4216"/>
              </a:lnSpc>
            </a:pPr>
            <a:r>
              <a:rPr lang="en-US" sz="3012">
                <a:solidFill>
                  <a:srgbClr val="FFFFFF"/>
                </a:solidFill>
                <a:latin typeface="RoxboroughCF"/>
              </a:rPr>
              <a:t>    Um </a:t>
            </a:r>
            <a:r>
              <a:rPr lang="en-US" sz="3012">
                <a:solidFill>
                  <a:srgbClr val="E8B9A0"/>
                </a:solidFill>
                <a:latin typeface="RoxboroughCF Bold"/>
              </a:rPr>
              <a:t>bruxo </a:t>
            </a:r>
            <a:r>
              <a:rPr lang="en-US" sz="3012">
                <a:solidFill>
                  <a:srgbClr val="FFFFFF"/>
                </a:solidFill>
                <a:latin typeface="RoxboroughCF"/>
              </a:rPr>
              <a:t>(dt_nascimento, varinha, nome_bruxo, magias, endereço (CEP, logradouro)) tem uma </a:t>
            </a:r>
            <a:r>
              <a:rPr lang="en-US" sz="3012">
                <a:solidFill>
                  <a:srgbClr val="E8B9A0"/>
                </a:solidFill>
                <a:latin typeface="RoxboroughCF Bold"/>
              </a:rPr>
              <a:t>casa</a:t>
            </a:r>
            <a:r>
              <a:rPr lang="en-US" sz="3012">
                <a:solidFill>
                  <a:srgbClr val="E8B9A0"/>
                </a:solidFill>
                <a:latin typeface="RoxboroughCF"/>
              </a:rPr>
              <a:t> </a:t>
            </a:r>
            <a:r>
              <a:rPr lang="en-US" sz="3012">
                <a:solidFill>
                  <a:srgbClr val="FFFFFF"/>
                </a:solidFill>
                <a:latin typeface="RoxboroughCF"/>
              </a:rPr>
              <a:t>(nome_casa, qtd_bruxos, cores). Além disso, um bruxo pode ser um professor ou um aluno.</a:t>
            </a:r>
          </a:p>
          <a:p>
            <a:pPr algn="just">
              <a:lnSpc>
                <a:spcPts val="4216"/>
              </a:lnSpc>
            </a:pPr>
            <a:r>
              <a:rPr lang="en-US" sz="3012">
                <a:solidFill>
                  <a:srgbClr val="FFFFFF"/>
                </a:solidFill>
                <a:latin typeface="RoxboroughCF"/>
              </a:rPr>
              <a:t>   Um </a:t>
            </a:r>
            <a:r>
              <a:rPr lang="en-US" sz="3012">
                <a:solidFill>
                  <a:srgbClr val="E8B9A0"/>
                </a:solidFill>
                <a:latin typeface="RoxboroughCF Bold"/>
              </a:rPr>
              <a:t>professor </a:t>
            </a:r>
            <a:r>
              <a:rPr lang="en-US" sz="3012">
                <a:solidFill>
                  <a:srgbClr val="FFFFFF"/>
                </a:solidFill>
                <a:latin typeface="RoxboroughCF"/>
              </a:rPr>
              <a:t>(cod_professor, especialização) leciona várias </a:t>
            </a:r>
            <a:r>
              <a:rPr lang="en-US" sz="3012">
                <a:solidFill>
                  <a:srgbClr val="E8B9A0"/>
                </a:solidFill>
                <a:latin typeface="RoxboroughCF Bold"/>
              </a:rPr>
              <a:t>disciplinas</a:t>
            </a:r>
            <a:r>
              <a:rPr lang="en-US" sz="3012">
                <a:solidFill>
                  <a:srgbClr val="E8B9A0"/>
                </a:solidFill>
                <a:latin typeface="RoxboroughCF"/>
              </a:rPr>
              <a:t> </a:t>
            </a:r>
            <a:r>
              <a:rPr lang="en-US" sz="3012">
                <a:solidFill>
                  <a:srgbClr val="FFFFFF"/>
                </a:solidFill>
                <a:latin typeface="RoxboroughCF"/>
              </a:rPr>
              <a:t>(cod_disciplina, grade_horario(dia, hora)), as quais são lecionadas por apenas um professor. Além disso, um professor pode ser </a:t>
            </a:r>
            <a:r>
              <a:rPr lang="en-US" sz="3012">
                <a:solidFill>
                  <a:srgbClr val="E8B9A0"/>
                </a:solidFill>
                <a:latin typeface="RoxboroughCF Bold"/>
              </a:rPr>
              <a:t>chefe </a:t>
            </a:r>
            <a:r>
              <a:rPr lang="en-US" sz="3012">
                <a:solidFill>
                  <a:srgbClr val="FFFFFF"/>
                </a:solidFill>
                <a:latin typeface="RoxboroughCF"/>
              </a:rPr>
              <a:t>de vários outros professores, os quais só podem ter um único chefe.</a:t>
            </a:r>
          </a:p>
          <a:p>
            <a:pPr algn="just">
              <a:lnSpc>
                <a:spcPts val="4216"/>
              </a:lnSpc>
            </a:pPr>
            <a:r>
              <a:rPr lang="en-US" sz="3012">
                <a:solidFill>
                  <a:srgbClr val="FFFFFF"/>
                </a:solidFill>
                <a:latin typeface="RoxboroughCF"/>
              </a:rPr>
              <a:t>      Um</a:t>
            </a:r>
            <a:r>
              <a:rPr lang="en-US" sz="3012">
                <a:solidFill>
                  <a:srgbClr val="FFFFFF"/>
                </a:solidFill>
                <a:latin typeface="RoxboroughCF Bold"/>
              </a:rPr>
              <a:t> </a:t>
            </a:r>
            <a:r>
              <a:rPr lang="en-US" sz="3012">
                <a:solidFill>
                  <a:srgbClr val="E8B9A0"/>
                </a:solidFill>
                <a:latin typeface="RoxboroughCF Bold"/>
              </a:rPr>
              <a:t>aluno</a:t>
            </a:r>
            <a:r>
              <a:rPr lang="en-US" sz="3012">
                <a:solidFill>
                  <a:srgbClr val="E8B9A0"/>
                </a:solidFill>
                <a:latin typeface="RoxboroughCF"/>
              </a:rPr>
              <a:t> </a:t>
            </a:r>
            <a:r>
              <a:rPr lang="en-US" sz="3012">
                <a:solidFill>
                  <a:srgbClr val="FFFFFF"/>
                </a:solidFill>
                <a:latin typeface="RoxboroughCF"/>
              </a:rPr>
              <a:t>(matrícula) pode </a:t>
            </a:r>
            <a:r>
              <a:rPr lang="en-US" sz="3012">
                <a:solidFill>
                  <a:srgbClr val="E8B9A0"/>
                </a:solidFill>
                <a:latin typeface="RoxboroughCF"/>
              </a:rPr>
              <a:t>cursar </a:t>
            </a:r>
            <a:r>
              <a:rPr lang="en-US" sz="3012">
                <a:solidFill>
                  <a:srgbClr val="FFFFFF"/>
                </a:solidFill>
                <a:latin typeface="RoxboroughCF"/>
              </a:rPr>
              <a:t>várias disciplinas, as quais são cursadas por vários alunos. Como um aluno pode cursar várias disciplinas</a:t>
            </a:r>
            <a:r>
              <a:rPr lang="en-US" sz="3012">
                <a:solidFill>
                  <a:srgbClr val="C4BABB"/>
                </a:solidFill>
                <a:latin typeface="RoxboroughCF"/>
              </a:rPr>
              <a:t> </a:t>
            </a:r>
            <a:r>
              <a:rPr lang="en-US" sz="3012">
                <a:solidFill>
                  <a:srgbClr val="FFFFFF"/>
                </a:solidFill>
                <a:latin typeface="RoxboroughCF"/>
              </a:rPr>
              <a:t>ao longo do tempo, é necessário guardar a data de início em que o aluno cursou determinada disciplina. Um aluno também pode </a:t>
            </a:r>
            <a:r>
              <a:rPr lang="en-US" sz="3012">
                <a:solidFill>
                  <a:srgbClr val="E8B9A0"/>
                </a:solidFill>
                <a:latin typeface="RoxboroughCF Bold"/>
              </a:rPr>
              <a:t>participar </a:t>
            </a:r>
            <a:r>
              <a:rPr lang="en-US" sz="3012">
                <a:solidFill>
                  <a:srgbClr val="FFFFFF"/>
                </a:solidFill>
                <a:latin typeface="RoxboroughCF"/>
              </a:rPr>
              <a:t>como monitor de uma única </a:t>
            </a:r>
            <a:r>
              <a:rPr lang="en-US" sz="3012">
                <a:solidFill>
                  <a:srgbClr val="E8B9A0"/>
                </a:solidFill>
                <a:latin typeface="RoxboroughCF Bold"/>
              </a:rPr>
              <a:t>monitoria</a:t>
            </a:r>
            <a:r>
              <a:rPr lang="en-US" sz="3012">
                <a:solidFill>
                  <a:srgbClr val="E8B9A0"/>
                </a:solidFill>
                <a:latin typeface="RoxboroughCF"/>
              </a:rPr>
              <a:t> </a:t>
            </a:r>
            <a:r>
              <a:rPr lang="en-US" sz="3012">
                <a:solidFill>
                  <a:srgbClr val="FFFFFF"/>
                </a:solidFill>
                <a:latin typeface="RoxboroughCF"/>
              </a:rPr>
              <a:t>(qtd_monitores, cod_sala), a qual é discriminada por uma determinada casa que só pode ofertar uma única monitoria. Caso o aluno participe da monitoria, pode optar por ganhar um </a:t>
            </a:r>
            <a:r>
              <a:rPr lang="en-US" sz="3012">
                <a:solidFill>
                  <a:srgbClr val="E8B9A0"/>
                </a:solidFill>
                <a:latin typeface="RoxboroughCF Bold"/>
              </a:rPr>
              <a:t>animal de estimação</a:t>
            </a:r>
            <a:r>
              <a:rPr lang="en-US" sz="3012">
                <a:solidFill>
                  <a:srgbClr val="FFFFFF"/>
                </a:solidFill>
                <a:latin typeface="RoxboroughCF"/>
              </a:rPr>
              <a:t> (id, nome, espécie). 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6400946" y="8190537"/>
            <a:ext cx="1465125" cy="177885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438151"/>
            <a:ext cx="4189571" cy="1047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C4BABB"/>
                </a:solidFill>
                <a:latin typeface="RoxboroughCF Bold"/>
              </a:rPr>
              <a:t>Minimundo</a:t>
            </a:r>
          </a:p>
        </p:txBody>
      </p:sp>
      <p:sp>
        <p:nvSpPr>
          <p:cNvPr id="6" name="AutoShape 6"/>
          <p:cNvSpPr/>
          <p:nvPr/>
        </p:nvSpPr>
        <p:spPr>
          <a:xfrm>
            <a:off x="0" y="1485899"/>
            <a:ext cx="5899785" cy="0"/>
          </a:xfrm>
          <a:prstGeom prst="line">
            <a:avLst/>
          </a:prstGeom>
          <a:ln w="47625" cap="rnd">
            <a:solidFill>
              <a:srgbClr val="C4BABB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5400000">
            <a:off x="8985194" y="984194"/>
            <a:ext cx="317613" cy="18288000"/>
          </a:xfrm>
          <a:prstGeom prst="rect">
            <a:avLst/>
          </a:prstGeom>
          <a:solidFill>
            <a:srgbClr val="9E7A5F"/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6400946" y="8190537"/>
            <a:ext cx="1465125" cy="177885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 t="2094" b="2094"/>
          <a:stretch>
            <a:fillRect/>
          </a:stretch>
        </p:blipFill>
        <p:spPr>
          <a:xfrm>
            <a:off x="2296236" y="1533524"/>
            <a:ext cx="12575440" cy="8228720"/>
          </a:xfrm>
          <a:prstGeom prst="rect">
            <a:avLst/>
          </a:prstGeom>
        </p:spPr>
      </p:pic>
      <p:sp>
        <p:nvSpPr>
          <p:cNvPr id="5" name="AutoShape 5"/>
          <p:cNvSpPr/>
          <p:nvPr/>
        </p:nvSpPr>
        <p:spPr>
          <a:xfrm>
            <a:off x="0" y="1485899"/>
            <a:ext cx="8583956" cy="0"/>
          </a:xfrm>
          <a:prstGeom prst="line">
            <a:avLst/>
          </a:prstGeom>
          <a:ln w="47625" cap="rnd">
            <a:solidFill>
              <a:srgbClr val="463D3C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262092" y="438151"/>
            <a:ext cx="8321865" cy="1047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463D3C"/>
                </a:solidFill>
                <a:latin typeface="RoxboroughCF Bold Bold"/>
              </a:rPr>
              <a:t>Projeto Conceitual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3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1579" y="1852091"/>
            <a:ext cx="8982421" cy="7467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3" lvl="1" indent="-323852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E8B9A0"/>
                </a:solidFill>
                <a:latin typeface="RoxboroughCF Thin"/>
              </a:rPr>
              <a:t>Casa</a:t>
            </a:r>
            <a:r>
              <a:rPr lang="en-US" sz="3000">
                <a:solidFill>
                  <a:srgbClr val="FFFFFF"/>
                </a:solidFill>
                <a:latin typeface="RoxboroughCF Thin"/>
              </a:rPr>
              <a:t>(</a:t>
            </a:r>
            <a:r>
              <a:rPr lang="en-US" sz="3000" u="sng">
                <a:solidFill>
                  <a:srgbClr val="FFFFFF"/>
                </a:solidFill>
                <a:latin typeface="RoxboroughCF Thin"/>
              </a:rPr>
              <a:t>nome_casa</a:t>
            </a:r>
            <a:r>
              <a:rPr lang="en-US" sz="3000">
                <a:solidFill>
                  <a:srgbClr val="FFFFFF"/>
                </a:solidFill>
                <a:latin typeface="RoxboroughCF Thin"/>
              </a:rPr>
              <a:t>, qtd_bruxos, cor_1, cor_2)</a:t>
            </a:r>
          </a:p>
          <a:p>
            <a:pPr marL="647703" lvl="1" indent="-323852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E8B9A0"/>
                </a:solidFill>
                <a:latin typeface="RoxboroughCF Thin"/>
              </a:rPr>
              <a:t>Disciplina</a:t>
            </a:r>
            <a:r>
              <a:rPr lang="en-US" sz="3000">
                <a:solidFill>
                  <a:srgbClr val="FFFFFF"/>
                </a:solidFill>
                <a:latin typeface="RoxboroughCF Thin"/>
              </a:rPr>
              <a:t>(</a:t>
            </a:r>
            <a:r>
              <a:rPr lang="en-US" sz="3000" u="sng">
                <a:solidFill>
                  <a:srgbClr val="FFFFFF"/>
                </a:solidFill>
                <a:latin typeface="RoxboroughCF Thin"/>
              </a:rPr>
              <a:t>cod_disciplina</a:t>
            </a:r>
            <a:r>
              <a:rPr lang="en-US" sz="3000">
                <a:solidFill>
                  <a:srgbClr val="FFFFFF"/>
                </a:solidFill>
                <a:latin typeface="RoxboroughCF Thin"/>
              </a:rPr>
              <a:t>, grade_horario_hora, grade_horario_dia_1, grade_horario_dia_2, grade_horario_dia_3, varinha!)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xboroughCF Thin"/>
              </a:rPr>
              <a:t>       varinha → Professor(varinha)</a:t>
            </a:r>
          </a:p>
          <a:p>
            <a:pPr marL="647703" lvl="1" indent="-323852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E8B9A0"/>
                </a:solidFill>
                <a:latin typeface="RoxboroughCF Thin"/>
              </a:rPr>
              <a:t>Animal_de_Estimacao</a:t>
            </a:r>
            <a:r>
              <a:rPr lang="en-US" sz="3000">
                <a:solidFill>
                  <a:srgbClr val="FFFFFF"/>
                </a:solidFill>
                <a:latin typeface="RoxboroughCF Thin"/>
              </a:rPr>
              <a:t>(</a:t>
            </a:r>
            <a:r>
              <a:rPr lang="en-US" sz="3000" u="sng">
                <a:solidFill>
                  <a:srgbClr val="FFFFFF"/>
                </a:solidFill>
                <a:latin typeface="RoxboroughCF Thin"/>
              </a:rPr>
              <a:t>id</a:t>
            </a:r>
            <a:r>
              <a:rPr lang="en-US" sz="3000">
                <a:solidFill>
                  <a:srgbClr val="FFFFFF"/>
                </a:solidFill>
                <a:latin typeface="RoxboroughCF Thin"/>
              </a:rPr>
              <a:t>, nome_animal, especie) </a:t>
            </a:r>
          </a:p>
          <a:p>
            <a:pPr marL="647703" lvl="1" indent="-323852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E8B9A0"/>
                </a:solidFill>
                <a:latin typeface="RoxboroughCF Thin"/>
              </a:rPr>
              <a:t>Monitoria</a:t>
            </a:r>
            <a:r>
              <a:rPr lang="en-US" sz="3000">
                <a:solidFill>
                  <a:srgbClr val="FFFFFF"/>
                </a:solidFill>
                <a:latin typeface="RoxboroughCF Thin"/>
              </a:rPr>
              <a:t>(</a:t>
            </a:r>
            <a:r>
              <a:rPr lang="en-US" sz="3000" u="sng">
                <a:solidFill>
                  <a:srgbClr val="FFFFFF"/>
                </a:solidFill>
                <a:latin typeface="RoxboroughCF Thin"/>
              </a:rPr>
              <a:t>nome_casa</a:t>
            </a:r>
            <a:r>
              <a:rPr lang="en-US" sz="3000">
                <a:solidFill>
                  <a:srgbClr val="FFFFFF"/>
                </a:solidFill>
                <a:latin typeface="RoxboroughCF Thin"/>
              </a:rPr>
              <a:t>, qtd_monitores, cod_sala)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xboroughCF Thin"/>
              </a:rPr>
              <a:t>       nome_casa → Casa(nome_casa)</a:t>
            </a:r>
          </a:p>
          <a:p>
            <a:pPr marL="647703" lvl="1" indent="-323852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E8B9A0"/>
                </a:solidFill>
                <a:latin typeface="RoxboroughCF Thin"/>
              </a:rPr>
              <a:t>Bruxo</a:t>
            </a:r>
            <a:r>
              <a:rPr lang="en-US" sz="3000">
                <a:solidFill>
                  <a:srgbClr val="FFFFFF"/>
                </a:solidFill>
                <a:latin typeface="RoxboroughCF Thin"/>
              </a:rPr>
              <a:t>(</a:t>
            </a:r>
            <a:r>
              <a:rPr lang="en-US" sz="3000" u="sng">
                <a:solidFill>
                  <a:srgbClr val="FFFFFF"/>
                </a:solidFill>
                <a:latin typeface="RoxboroughCF Thin"/>
              </a:rPr>
              <a:t>varinha</a:t>
            </a:r>
            <a:r>
              <a:rPr lang="en-US" sz="3000">
                <a:solidFill>
                  <a:srgbClr val="FFFFFF"/>
                </a:solidFill>
                <a:latin typeface="RoxboroughCF Thin"/>
              </a:rPr>
              <a:t>, nome_bruxo, dt_nascimento, end_CEP, end_logradouro, nome_casa!)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xboroughCF Thin"/>
              </a:rPr>
              <a:t>       nome_casa → Casa(nome_casa)</a:t>
            </a:r>
          </a:p>
          <a:p>
            <a:pPr marL="647703" lvl="1" indent="-323852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E8B9A0"/>
                </a:solidFill>
                <a:latin typeface="RoxboroughCF Thin"/>
              </a:rPr>
              <a:t>Magias</a:t>
            </a:r>
            <a:r>
              <a:rPr lang="en-US" sz="3000">
                <a:solidFill>
                  <a:srgbClr val="FFFFFF"/>
                </a:solidFill>
                <a:latin typeface="RoxboroughCF Thin"/>
              </a:rPr>
              <a:t>(</a:t>
            </a:r>
            <a:r>
              <a:rPr lang="en-US" sz="3000" u="sng">
                <a:solidFill>
                  <a:srgbClr val="FFFFFF"/>
                </a:solidFill>
                <a:latin typeface="RoxboroughCF Thin"/>
              </a:rPr>
              <a:t>varinha, magia</a:t>
            </a:r>
            <a:r>
              <a:rPr lang="en-US" sz="3000">
                <a:solidFill>
                  <a:srgbClr val="FFFFFF"/>
                </a:solidFill>
                <a:latin typeface="RoxboroughCF Thin"/>
              </a:rPr>
              <a:t>)</a:t>
            </a:r>
          </a:p>
          <a:p>
            <a:pPr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xboroughCF Thin"/>
              </a:rPr>
              <a:t>      varinha → Bruxo(varinha)</a:t>
            </a:r>
          </a:p>
          <a:p>
            <a:pPr algn="just">
              <a:lnSpc>
                <a:spcPts val="4200"/>
              </a:lnSpc>
            </a:pPr>
            <a:endParaRPr lang="en-US" sz="3000">
              <a:solidFill>
                <a:srgbClr val="FFFFFF"/>
              </a:solidFill>
              <a:latin typeface="RoxboroughCF Thin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8910202" y="1861616"/>
            <a:ext cx="9144000" cy="7745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8" lvl="1" indent="-323849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E8B9A0"/>
                </a:solidFill>
                <a:latin typeface="RoxboroughCF Thin"/>
              </a:rPr>
              <a:t>Professor</a:t>
            </a:r>
            <a:r>
              <a:rPr lang="en-US" sz="2999">
                <a:solidFill>
                  <a:srgbClr val="FFFFFF"/>
                </a:solidFill>
                <a:latin typeface="RoxboroughCF Thin"/>
              </a:rPr>
              <a:t>(</a:t>
            </a:r>
            <a:r>
              <a:rPr lang="en-US" sz="2999" u="sng">
                <a:solidFill>
                  <a:srgbClr val="FFFFFF"/>
                </a:solidFill>
                <a:latin typeface="RoxboroughCF Thin"/>
              </a:rPr>
              <a:t>varinha</a:t>
            </a:r>
            <a:r>
              <a:rPr lang="en-US" sz="2999">
                <a:solidFill>
                  <a:srgbClr val="FFFFFF"/>
                </a:solidFill>
                <a:latin typeface="RoxboroughCF Thin"/>
              </a:rPr>
              <a:t>, cod_professor, especializacao, chefe)</a:t>
            </a:r>
          </a:p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RoxboroughCF Thin"/>
              </a:rPr>
              <a:t>       varinha → Bruxo(varinha)</a:t>
            </a:r>
          </a:p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RoxboroughCF Thin"/>
              </a:rPr>
              <a:t>       chefe → Professor(varinha)</a:t>
            </a:r>
          </a:p>
          <a:p>
            <a:pPr marL="647698" lvl="1" indent="-323849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E8B9A0"/>
                </a:solidFill>
                <a:latin typeface="RoxboroughCF Thin"/>
              </a:rPr>
              <a:t>Aluno</a:t>
            </a:r>
            <a:r>
              <a:rPr lang="en-US" sz="2999">
                <a:solidFill>
                  <a:srgbClr val="FFFFFF"/>
                </a:solidFill>
                <a:latin typeface="RoxboroughCF Thin"/>
              </a:rPr>
              <a:t>(</a:t>
            </a:r>
            <a:r>
              <a:rPr lang="en-US" sz="2999" u="sng">
                <a:solidFill>
                  <a:srgbClr val="FFFFFF"/>
                </a:solidFill>
                <a:latin typeface="RoxboroughCF Thin"/>
              </a:rPr>
              <a:t>varinha</a:t>
            </a:r>
            <a:r>
              <a:rPr lang="en-US" sz="2999">
                <a:solidFill>
                  <a:srgbClr val="FFFFFF"/>
                </a:solidFill>
                <a:latin typeface="RoxboroughCF Thin"/>
              </a:rPr>
              <a:t>, matricula)</a:t>
            </a:r>
          </a:p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RoxboroughCF Thin"/>
              </a:rPr>
              <a:t>       varinha → Bruxo(varinha)</a:t>
            </a:r>
          </a:p>
          <a:p>
            <a:pPr marL="647698" lvl="1" indent="-323849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E8B9A0"/>
                </a:solidFill>
                <a:latin typeface="RoxboroughCF Thin"/>
              </a:rPr>
              <a:t>Participa</a:t>
            </a:r>
            <a:r>
              <a:rPr lang="en-US" sz="2999">
                <a:solidFill>
                  <a:srgbClr val="FFFFFF"/>
                </a:solidFill>
                <a:latin typeface="RoxboroughCF Thin"/>
              </a:rPr>
              <a:t>(</a:t>
            </a:r>
            <a:r>
              <a:rPr lang="en-US" sz="2999" u="sng">
                <a:solidFill>
                  <a:srgbClr val="FFFFFF"/>
                </a:solidFill>
                <a:latin typeface="RoxboroughCF Thin"/>
              </a:rPr>
              <a:t>varinha</a:t>
            </a:r>
            <a:r>
              <a:rPr lang="en-US" sz="2999">
                <a:solidFill>
                  <a:srgbClr val="FFFFFF"/>
                </a:solidFill>
                <a:latin typeface="RoxboroughCF Thin"/>
              </a:rPr>
              <a:t>, nome_casa!, [id])</a:t>
            </a:r>
          </a:p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RoxboroughCF Thin"/>
              </a:rPr>
              <a:t>       varinha → Aluno(varinha) </a:t>
            </a:r>
          </a:p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RoxboroughCF Thin"/>
              </a:rPr>
              <a:t>       nome_casa → Monitoria(nome_casa)</a:t>
            </a:r>
          </a:p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RoxboroughCF Thin"/>
              </a:rPr>
              <a:t>       id → Animal_de_Estimacao(id)</a:t>
            </a:r>
          </a:p>
          <a:p>
            <a:pPr marL="647698" lvl="1" indent="-323849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E8B9A0"/>
                </a:solidFill>
                <a:latin typeface="RoxboroughCF Thin"/>
              </a:rPr>
              <a:t>Cursa</a:t>
            </a:r>
            <a:r>
              <a:rPr lang="en-US" sz="2999">
                <a:solidFill>
                  <a:srgbClr val="FFFFFF"/>
                </a:solidFill>
                <a:latin typeface="RoxboroughCF Thin"/>
              </a:rPr>
              <a:t>(</a:t>
            </a:r>
            <a:r>
              <a:rPr lang="en-US" sz="2999" u="sng">
                <a:solidFill>
                  <a:srgbClr val="FFFFFF"/>
                </a:solidFill>
                <a:latin typeface="RoxboroughCF Thin"/>
              </a:rPr>
              <a:t>varinha, cod_disciplina, dt_inicio</a:t>
            </a:r>
            <a:r>
              <a:rPr lang="en-US" sz="2999">
                <a:solidFill>
                  <a:srgbClr val="FFFFFF"/>
                </a:solidFill>
                <a:latin typeface="RoxboroughCF Thin"/>
              </a:rPr>
              <a:t>)</a:t>
            </a:r>
          </a:p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RoxboroughCF Thin"/>
              </a:rPr>
              <a:t>       varinha → Aluno(varinha)</a:t>
            </a:r>
          </a:p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RoxboroughCF Thin"/>
              </a:rPr>
              <a:t>       cod_disciplina → Disciplina(cod_disciplina) </a:t>
            </a:r>
          </a:p>
          <a:p>
            <a:pPr>
              <a:lnSpc>
                <a:spcPts val="3640"/>
              </a:lnSpc>
            </a:pPr>
            <a:endParaRPr lang="en-US" sz="2999">
              <a:solidFill>
                <a:srgbClr val="FFFFFF"/>
              </a:solidFill>
              <a:latin typeface="RoxboroughCF Thin"/>
            </a:endParaRPr>
          </a:p>
          <a:p>
            <a:pPr>
              <a:lnSpc>
                <a:spcPts val="3640"/>
              </a:lnSpc>
            </a:pPr>
            <a:endParaRPr lang="en-US" sz="2999">
              <a:solidFill>
                <a:srgbClr val="FFFFFF"/>
              </a:solidFill>
              <a:latin typeface="RoxboroughCF Thin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028700" y="438151"/>
            <a:ext cx="6972300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dirty="0" err="1">
                <a:solidFill>
                  <a:srgbClr val="C4BABB"/>
                </a:solidFill>
                <a:latin typeface="RoxboroughCF Bold"/>
              </a:rPr>
              <a:t>Projeto</a:t>
            </a:r>
            <a:r>
              <a:rPr lang="en-US" sz="6000" dirty="0">
                <a:solidFill>
                  <a:srgbClr val="C4BABB"/>
                </a:solidFill>
                <a:latin typeface="RoxboroughCF Bold"/>
              </a:rPr>
              <a:t> </a:t>
            </a:r>
            <a:r>
              <a:rPr lang="en-US" sz="6000" dirty="0" err="1">
                <a:solidFill>
                  <a:srgbClr val="C4BABB"/>
                </a:solidFill>
                <a:latin typeface="RoxboroughCF Bold"/>
              </a:rPr>
              <a:t>Lógico</a:t>
            </a:r>
            <a:endParaRPr lang="en-US" sz="6000" dirty="0">
              <a:solidFill>
                <a:srgbClr val="C4BABB"/>
              </a:solidFill>
              <a:latin typeface="RoxboroughCF Bold"/>
            </a:endParaRPr>
          </a:p>
        </p:txBody>
      </p:sp>
      <p:sp>
        <p:nvSpPr>
          <p:cNvPr id="5" name="AutoShape 5"/>
          <p:cNvSpPr/>
          <p:nvPr/>
        </p:nvSpPr>
        <p:spPr>
          <a:xfrm rot="-5400000">
            <a:off x="8985194" y="984194"/>
            <a:ext cx="317613" cy="18288000"/>
          </a:xfrm>
          <a:prstGeom prst="rect">
            <a:avLst/>
          </a:prstGeom>
          <a:solidFill>
            <a:srgbClr val="9E7A5F"/>
          </a:solidFill>
        </p:spPr>
      </p:sp>
      <p:sp>
        <p:nvSpPr>
          <p:cNvPr id="6" name="AutoShape 6"/>
          <p:cNvSpPr/>
          <p:nvPr/>
        </p:nvSpPr>
        <p:spPr>
          <a:xfrm>
            <a:off x="0" y="1485899"/>
            <a:ext cx="6839244" cy="0"/>
          </a:xfrm>
          <a:prstGeom prst="line">
            <a:avLst/>
          </a:prstGeom>
          <a:ln w="47625" cap="rnd">
            <a:solidFill>
              <a:srgbClr val="C4BABB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3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1690784" y="-223677"/>
            <a:ext cx="7133009" cy="10699514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954818" y="4271960"/>
            <a:ext cx="4977408" cy="1047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C4BABB"/>
                </a:solidFill>
                <a:latin typeface="RoxboroughCF Bold"/>
              </a:rPr>
              <a:t>Projeto Físico</a:t>
            </a:r>
          </a:p>
        </p:txBody>
      </p:sp>
      <p:sp>
        <p:nvSpPr>
          <p:cNvPr id="4" name="AutoShape 4"/>
          <p:cNvSpPr/>
          <p:nvPr/>
        </p:nvSpPr>
        <p:spPr>
          <a:xfrm>
            <a:off x="-257178" y="5319708"/>
            <a:ext cx="6839244" cy="0"/>
          </a:xfrm>
          <a:prstGeom prst="line">
            <a:avLst/>
          </a:prstGeom>
          <a:ln w="47625" cap="rnd">
            <a:solidFill>
              <a:srgbClr val="C4BABB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3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1485899"/>
            <a:ext cx="8873289" cy="0"/>
          </a:xfrm>
          <a:prstGeom prst="line">
            <a:avLst/>
          </a:prstGeom>
          <a:ln w="47625" cap="rnd">
            <a:solidFill>
              <a:srgbClr val="C4BABB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6535349">
            <a:off x="8244387" y="6419253"/>
            <a:ext cx="1025754" cy="3218053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1109269">
            <a:off x="10207973" y="6574066"/>
            <a:ext cx="5338361" cy="3329803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4816448" y="4206595"/>
            <a:ext cx="8655104" cy="3200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SELECT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varinha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, 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COUNT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(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*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)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AS 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qtd</a:t>
            </a: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FROM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cursa</a:t>
            </a:r>
            <a:endParaRPr lang="en-US" sz="2400" dirty="0">
              <a:solidFill>
                <a:srgbClr val="FFFFFF"/>
              </a:solidFill>
              <a:latin typeface="Arimo"/>
            </a:endParaRP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WHERE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EXTRACT(YEAR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FROM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dt_inicio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)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=</a:t>
            </a:r>
            <a:r>
              <a:rPr lang="en-US" sz="2400" dirty="0">
                <a:solidFill>
                  <a:srgbClr val="A90002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1993</a:t>
            </a: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GROUP BY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varinha</a:t>
            </a:r>
            <a:endParaRPr lang="en-US" sz="2400" dirty="0">
              <a:solidFill>
                <a:srgbClr val="FFFFFF"/>
              </a:solidFill>
              <a:latin typeface="Arimo"/>
            </a:endParaRP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HAVING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COUNT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(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*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)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&gt;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3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;</a:t>
            </a:r>
          </a:p>
          <a:p>
            <a:pPr algn="l">
              <a:lnSpc>
                <a:spcPts val="4200"/>
              </a:lnSpc>
            </a:pPr>
            <a:endParaRPr lang="en-US" sz="2400" dirty="0">
              <a:solidFill>
                <a:srgbClr val="FFFFFF"/>
              </a:solidFill>
              <a:latin typeface="Arimo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499884" y="438151"/>
            <a:ext cx="6401634" cy="1047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C4BABB"/>
                </a:solidFill>
                <a:latin typeface="RoxboroughCF Bold"/>
              </a:rPr>
              <a:t>Group by/Having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499884" y="1805331"/>
            <a:ext cx="13673316" cy="480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Projetar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as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varinhas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dos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alunos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que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cursaram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mais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de 3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disciplinas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em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1993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326508" y="7435029"/>
            <a:ext cx="4856637" cy="160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xboroughCF Thin"/>
              </a:rPr>
              <a:t>Agrupado a partir da </a:t>
            </a:r>
            <a:r>
              <a:rPr lang="en-US" sz="3000">
                <a:solidFill>
                  <a:srgbClr val="E8B9A0"/>
                </a:solidFill>
                <a:latin typeface="RoxboroughCF Thin Bold"/>
              </a:rPr>
              <a:t>varinha </a:t>
            </a:r>
            <a:r>
              <a:rPr lang="en-US" sz="3000">
                <a:solidFill>
                  <a:srgbClr val="FFFFFF"/>
                </a:solidFill>
                <a:latin typeface="RoxboroughCF Thin"/>
              </a:rPr>
              <a:t>e filtrado pela </a:t>
            </a:r>
            <a:r>
              <a:rPr lang="en-US" sz="3000">
                <a:solidFill>
                  <a:srgbClr val="E8B9A0"/>
                </a:solidFill>
                <a:latin typeface="RoxboroughCF Thin Bold"/>
              </a:rPr>
              <a:t>qtd</a:t>
            </a:r>
            <a:r>
              <a:rPr lang="en-US" sz="3000">
                <a:solidFill>
                  <a:srgbClr val="FFFFFF"/>
                </a:solidFill>
                <a:latin typeface="RoxboroughCF Thin"/>
              </a:rPr>
              <a:t>, que deve ser maior que 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3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9884" y="438151"/>
            <a:ext cx="5452110" cy="1047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C4BABB"/>
                </a:solidFill>
                <a:latin typeface="RoxboroughCF Bold"/>
              </a:rPr>
              <a:t>Junção Interna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1485899"/>
            <a:ext cx="7609636" cy="0"/>
          </a:xfrm>
          <a:prstGeom prst="line">
            <a:avLst/>
          </a:prstGeom>
          <a:ln w="47625" cap="rnd">
            <a:solidFill>
              <a:srgbClr val="C4BAB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499885" y="1805331"/>
            <a:ext cx="17178516" cy="10195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Projetar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os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nomes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dos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professores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,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os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códigos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de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suas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disciplinas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e a hora com aulas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após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o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meio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dia</a:t>
            </a:r>
            <a:endParaRPr lang="en-US" sz="3000" dirty="0">
              <a:solidFill>
                <a:srgbClr val="FFFFFF"/>
              </a:solidFill>
              <a:latin typeface="RoxboroughCF Thin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3962400" y="4423486"/>
            <a:ext cx="11694482" cy="2667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SELECT</a:t>
            </a:r>
            <a:r>
              <a:rPr lang="en-US" sz="2400" dirty="0">
                <a:solidFill>
                  <a:srgbClr val="D15D5E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B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nome_bruxo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,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D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cod_disciplina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,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D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grade_horario_hora</a:t>
            </a:r>
            <a:endParaRPr lang="en-US" sz="2400" dirty="0">
              <a:solidFill>
                <a:srgbClr val="D15D5E"/>
              </a:solidFill>
              <a:latin typeface="Arimo"/>
            </a:endParaRP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FROM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bruxo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B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INNER JOIN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disciplina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D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ON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D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varinha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=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B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varinha</a:t>
            </a:r>
            <a:endParaRPr lang="en-US" sz="2400" dirty="0">
              <a:solidFill>
                <a:srgbClr val="D15D5E"/>
              </a:solidFill>
              <a:latin typeface="Arimo"/>
            </a:endParaRP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WHERE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D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grade_horario_hora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&gt;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'12:00';</a:t>
            </a:r>
          </a:p>
          <a:p>
            <a:pPr>
              <a:lnSpc>
                <a:spcPts val="4200"/>
              </a:lnSpc>
            </a:pPr>
            <a:endParaRPr lang="en-US" sz="2400" dirty="0">
              <a:solidFill>
                <a:srgbClr val="FFFFFF"/>
              </a:solidFill>
              <a:latin typeface="Arimo"/>
            </a:endParaRPr>
          </a:p>
          <a:p>
            <a:pPr algn="l">
              <a:lnSpc>
                <a:spcPts val="4200"/>
              </a:lnSpc>
            </a:pPr>
            <a:endParaRPr lang="en-US" sz="2400" dirty="0">
              <a:solidFill>
                <a:srgbClr val="FFFFFF"/>
              </a:solidFill>
              <a:latin typeface="Arimo"/>
            </a:endParaRP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8489033" flipH="1">
            <a:off x="15391785" y="4976690"/>
            <a:ext cx="738368" cy="2316449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985717">
            <a:off x="11203748" y="6003770"/>
            <a:ext cx="5653302" cy="3526247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1549222" y="6718896"/>
            <a:ext cx="5048116" cy="18966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56"/>
              </a:lnSpc>
            </a:pPr>
            <a:r>
              <a:rPr lang="en-US" sz="2683">
                <a:solidFill>
                  <a:srgbClr val="FFFFFF"/>
                </a:solidFill>
                <a:latin typeface="RoxboroughCF Thin"/>
              </a:rPr>
              <a:t>Como queremos projetar simultaneamente dados de 2 tabelas diferentes (</a:t>
            </a:r>
            <a:r>
              <a:rPr lang="en-US" sz="2683">
                <a:solidFill>
                  <a:srgbClr val="E8B9A0"/>
                </a:solidFill>
                <a:latin typeface="RoxboroughCF Thin Bold"/>
              </a:rPr>
              <a:t>Disciplina</a:t>
            </a:r>
            <a:r>
              <a:rPr lang="en-US" sz="2683">
                <a:solidFill>
                  <a:srgbClr val="FFFFFF"/>
                </a:solidFill>
                <a:latin typeface="RoxboroughCF Thin"/>
              </a:rPr>
              <a:t> e </a:t>
            </a:r>
            <a:r>
              <a:rPr lang="en-US" sz="2683">
                <a:solidFill>
                  <a:srgbClr val="E8B9A0"/>
                </a:solidFill>
                <a:latin typeface="RoxboroughCF Thin Bold"/>
              </a:rPr>
              <a:t>Bruxo</a:t>
            </a:r>
            <a:r>
              <a:rPr lang="en-US" sz="2683">
                <a:solidFill>
                  <a:srgbClr val="FFFFFF"/>
                </a:solidFill>
                <a:latin typeface="RoxboroughCF Thin"/>
              </a:rPr>
              <a:t>) é necessário usar junção.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3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98919" y="438151"/>
            <a:ext cx="5654040" cy="1047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C4BABB"/>
                </a:solidFill>
                <a:latin typeface="RoxboroughCF Bold"/>
              </a:rPr>
              <a:t>Junção Externa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1485899"/>
            <a:ext cx="7609636" cy="0"/>
          </a:xfrm>
          <a:prstGeom prst="line">
            <a:avLst/>
          </a:prstGeom>
          <a:ln w="47625" cap="rnd">
            <a:solidFill>
              <a:srgbClr val="C4BAB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499884" y="1805331"/>
            <a:ext cx="15273516" cy="480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Projetar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o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nome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de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todos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os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animais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de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estimação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e a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varinha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de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seus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donos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 (</a:t>
            </a:r>
            <a:r>
              <a:rPr lang="en-US" sz="3000" dirty="0" err="1">
                <a:solidFill>
                  <a:srgbClr val="FFFFFF"/>
                </a:solidFill>
                <a:latin typeface="RoxboroughCF Thin"/>
              </a:rPr>
              <a:t>bruxos</a:t>
            </a:r>
            <a:r>
              <a:rPr lang="en-US" sz="3000" dirty="0">
                <a:solidFill>
                  <a:srgbClr val="FFFFFF"/>
                </a:solidFill>
                <a:latin typeface="RoxboroughCF Thin"/>
              </a:rPr>
              <a:t>)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565627" y="4206595"/>
            <a:ext cx="11156746" cy="160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SELECT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A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nome_animal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,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P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varinha</a:t>
            </a:r>
            <a:endParaRPr lang="en-US" sz="2400" dirty="0">
              <a:solidFill>
                <a:srgbClr val="D15D5E"/>
              </a:solidFill>
              <a:latin typeface="Arimo"/>
            </a:endParaRP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FROM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animal_de_estimacao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A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 LEFT OUTER JOIN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participa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P</a:t>
            </a:r>
          </a:p>
          <a:p>
            <a:pPr algn="l"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ON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P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id_animal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=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A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id_animal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;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8955922" flipH="1">
            <a:off x="13022548" y="4503936"/>
            <a:ext cx="910362" cy="2856038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985717">
            <a:off x="9217844" y="6211383"/>
            <a:ext cx="5416626" cy="337862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9751517" y="6796842"/>
            <a:ext cx="4349280" cy="2166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47"/>
              </a:lnSpc>
            </a:pPr>
            <a:r>
              <a:rPr lang="en-US" sz="2462" dirty="0">
                <a:solidFill>
                  <a:srgbClr val="FFFFFF"/>
                </a:solidFill>
                <a:latin typeface="RoxboroughCF Thin"/>
              </a:rPr>
              <a:t>O left outer join </a:t>
            </a:r>
            <a:r>
              <a:rPr lang="en-US" sz="2462" dirty="0" err="1">
                <a:solidFill>
                  <a:srgbClr val="FFFFFF"/>
                </a:solidFill>
                <a:latin typeface="RoxboroughCF Thin"/>
              </a:rPr>
              <a:t>selecionará</a:t>
            </a:r>
            <a:r>
              <a:rPr lang="en-US" sz="2462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2462" dirty="0" err="1">
                <a:solidFill>
                  <a:srgbClr val="FFFFFF"/>
                </a:solidFill>
                <a:latin typeface="RoxboroughCF Thin"/>
              </a:rPr>
              <a:t>todos</a:t>
            </a:r>
            <a:r>
              <a:rPr lang="en-US" sz="2462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2462" dirty="0" err="1">
                <a:solidFill>
                  <a:srgbClr val="FFFFFF"/>
                </a:solidFill>
                <a:latin typeface="RoxboroughCF Thin"/>
              </a:rPr>
              <a:t>os</a:t>
            </a:r>
            <a:r>
              <a:rPr lang="en-US" sz="2462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2462" dirty="0" err="1">
                <a:solidFill>
                  <a:srgbClr val="FFFFFF"/>
                </a:solidFill>
                <a:latin typeface="RoxboroughCF Thin"/>
              </a:rPr>
              <a:t>valores</a:t>
            </a:r>
            <a:r>
              <a:rPr lang="en-US" sz="2462" dirty="0">
                <a:solidFill>
                  <a:srgbClr val="FFFFFF"/>
                </a:solidFill>
                <a:latin typeface="RoxboroughCF Thin"/>
              </a:rPr>
              <a:t> da </a:t>
            </a:r>
            <a:r>
              <a:rPr lang="en-US" sz="2462" dirty="0" err="1">
                <a:solidFill>
                  <a:srgbClr val="FFFFFF"/>
                </a:solidFill>
                <a:latin typeface="RoxboroughCF Thin"/>
              </a:rPr>
              <a:t>tabela</a:t>
            </a:r>
            <a:r>
              <a:rPr lang="en-US" sz="2462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2462" dirty="0" err="1">
                <a:solidFill>
                  <a:srgbClr val="E8B9A0"/>
                </a:solidFill>
                <a:latin typeface="RoxboroughCF Thin Bold"/>
              </a:rPr>
              <a:t>animal_de_estimacao</a:t>
            </a:r>
            <a:r>
              <a:rPr lang="en-US" sz="2462" dirty="0">
                <a:solidFill>
                  <a:srgbClr val="E8B9A0"/>
                </a:solidFill>
                <a:latin typeface="RoxboroughCF Thin Bold"/>
              </a:rPr>
              <a:t> </a:t>
            </a:r>
            <a:r>
              <a:rPr lang="en-US" sz="2462" dirty="0">
                <a:solidFill>
                  <a:srgbClr val="FFFFFF"/>
                </a:solidFill>
                <a:latin typeface="RoxboroughCF Thin"/>
              </a:rPr>
              <a:t>e </a:t>
            </a:r>
            <a:r>
              <a:rPr lang="en-US" sz="2462" dirty="0" err="1">
                <a:solidFill>
                  <a:srgbClr val="FFFFFF"/>
                </a:solidFill>
                <a:latin typeface="RoxboroughCF Thin"/>
              </a:rPr>
              <a:t>adicionará</a:t>
            </a:r>
            <a:r>
              <a:rPr lang="en-US" sz="2462" dirty="0">
                <a:solidFill>
                  <a:srgbClr val="FFFFFF"/>
                </a:solidFill>
                <a:latin typeface="RoxboroughCF Thin"/>
              </a:rPr>
              <a:t> a </a:t>
            </a:r>
            <a:r>
              <a:rPr lang="en-US" sz="2462" dirty="0" err="1">
                <a:solidFill>
                  <a:srgbClr val="FFFFFF"/>
                </a:solidFill>
                <a:latin typeface="RoxboroughCF Thin"/>
              </a:rPr>
              <a:t>varinha</a:t>
            </a:r>
            <a:r>
              <a:rPr lang="en-US" sz="2462" dirty="0">
                <a:solidFill>
                  <a:srgbClr val="FFFFFF"/>
                </a:solidFill>
                <a:latin typeface="RoxboroughCF Thin"/>
              </a:rPr>
              <a:t> do </a:t>
            </a:r>
            <a:r>
              <a:rPr lang="en-US" sz="2462" dirty="0" err="1">
                <a:solidFill>
                  <a:srgbClr val="FFFFFF"/>
                </a:solidFill>
                <a:latin typeface="RoxboroughCF Thin"/>
              </a:rPr>
              <a:t>bruxo</a:t>
            </a:r>
            <a:r>
              <a:rPr lang="en-US" sz="2462" dirty="0">
                <a:solidFill>
                  <a:srgbClr val="FFFFFF"/>
                </a:solidFill>
                <a:latin typeface="RoxboroughCF Thin"/>
              </a:rPr>
              <a:t> </a:t>
            </a:r>
            <a:r>
              <a:rPr lang="en-US" sz="2462" dirty="0" err="1">
                <a:solidFill>
                  <a:srgbClr val="FFFFFF"/>
                </a:solidFill>
                <a:latin typeface="RoxboroughCF Thin"/>
              </a:rPr>
              <a:t>dono</a:t>
            </a:r>
            <a:r>
              <a:rPr lang="en-US" sz="2462" dirty="0">
                <a:solidFill>
                  <a:srgbClr val="FFFFFF"/>
                </a:solidFill>
                <a:latin typeface="RoxboroughCF Thin"/>
              </a:rPr>
              <a:t>, </a:t>
            </a:r>
            <a:r>
              <a:rPr lang="en-US" sz="2462" dirty="0" err="1">
                <a:solidFill>
                  <a:srgbClr val="FFFFFF"/>
                </a:solidFill>
                <a:latin typeface="RoxboroughCF Thin"/>
              </a:rPr>
              <a:t>caso</a:t>
            </a:r>
            <a:r>
              <a:rPr lang="en-US" sz="2462" dirty="0">
                <a:solidFill>
                  <a:srgbClr val="FFFFFF"/>
                </a:solidFill>
                <a:latin typeface="RoxboroughCF Thin"/>
              </a:rPr>
              <a:t> o animal </a:t>
            </a:r>
            <a:r>
              <a:rPr lang="en-US" sz="2462" dirty="0" err="1">
                <a:solidFill>
                  <a:srgbClr val="FFFFFF"/>
                </a:solidFill>
                <a:latin typeface="RoxboroughCF Thin"/>
              </a:rPr>
              <a:t>tenha</a:t>
            </a:r>
            <a:endParaRPr lang="en-US" sz="2462" dirty="0">
              <a:solidFill>
                <a:srgbClr val="FFFFFF"/>
              </a:solidFill>
              <a:latin typeface="RoxboroughCF Thi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63D3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99884" y="438151"/>
            <a:ext cx="3375660" cy="10477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C4BABB"/>
                </a:solidFill>
                <a:latin typeface="RoxboroughCF Bold"/>
              </a:rPr>
              <a:t>Semi Join</a:t>
            </a:r>
          </a:p>
        </p:txBody>
      </p:sp>
      <p:sp>
        <p:nvSpPr>
          <p:cNvPr id="3" name="AutoShape 3"/>
          <p:cNvSpPr/>
          <p:nvPr/>
        </p:nvSpPr>
        <p:spPr>
          <a:xfrm>
            <a:off x="0" y="1485899"/>
            <a:ext cx="6839244" cy="0"/>
          </a:xfrm>
          <a:prstGeom prst="line">
            <a:avLst/>
          </a:prstGeom>
          <a:ln w="47625" cap="rnd">
            <a:solidFill>
              <a:srgbClr val="C4BAB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499884" y="1805331"/>
            <a:ext cx="13078804" cy="53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RoxboroughCF Thin"/>
              </a:rPr>
              <a:t>Projetar o nome dos professores que lecionam alguma disciplina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195858" y="4113076"/>
            <a:ext cx="5896283" cy="3733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SELECT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B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nome_bruxo</a:t>
            </a:r>
            <a:endParaRPr lang="en-US" sz="2400" dirty="0">
              <a:solidFill>
                <a:srgbClr val="D15D5E"/>
              </a:solidFill>
              <a:latin typeface="Arimo"/>
            </a:endParaRP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FROM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bruxo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B</a:t>
            </a: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WHERE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EXISTS (</a:t>
            </a: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    SELECT *</a:t>
            </a: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    FROM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disciplina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D </a:t>
            </a:r>
          </a:p>
          <a:p>
            <a:pPr>
              <a:lnSpc>
                <a:spcPts val="4200"/>
              </a:lnSpc>
            </a:pPr>
            <a:r>
              <a:rPr lang="en-US" sz="2400" dirty="0">
                <a:solidFill>
                  <a:srgbClr val="E8B9A0"/>
                </a:solidFill>
                <a:latin typeface="Arimo"/>
              </a:rPr>
              <a:t>    WHERE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B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varinha</a:t>
            </a:r>
            <a:r>
              <a:rPr lang="en-US" sz="2400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2400" dirty="0">
                <a:solidFill>
                  <a:srgbClr val="E8B9A0"/>
                </a:solidFill>
                <a:latin typeface="Arimo"/>
              </a:rPr>
              <a:t>= 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D</a:t>
            </a:r>
            <a:r>
              <a:rPr lang="en-US" sz="2400" dirty="0" err="1">
                <a:solidFill>
                  <a:srgbClr val="FFFFFF"/>
                </a:solidFill>
                <a:latin typeface="Arimo"/>
              </a:rPr>
              <a:t>.</a:t>
            </a:r>
            <a:r>
              <a:rPr lang="en-US" sz="2400" dirty="0" err="1">
                <a:solidFill>
                  <a:srgbClr val="D15D5E"/>
                </a:solidFill>
                <a:latin typeface="Arimo"/>
              </a:rPr>
              <a:t>varinha</a:t>
            </a:r>
            <a:endParaRPr lang="en-US" sz="2400" dirty="0">
              <a:solidFill>
                <a:srgbClr val="D15D5E"/>
              </a:solidFill>
              <a:latin typeface="Arimo"/>
            </a:endParaRPr>
          </a:p>
          <a:p>
            <a:pPr algn="l">
              <a:lnSpc>
                <a:spcPts val="4200"/>
              </a:lnSpc>
            </a:pPr>
            <a:r>
              <a:rPr lang="en-US" sz="2400" dirty="0">
                <a:solidFill>
                  <a:srgbClr val="FFFFFF"/>
                </a:solidFill>
                <a:latin typeface="Arimo"/>
              </a:rPr>
              <a:t>);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985717">
            <a:off x="12251454" y="5870952"/>
            <a:ext cx="5653302" cy="3526247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12460359" y="6870339"/>
            <a:ext cx="5235492" cy="1937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5"/>
              </a:lnSpc>
            </a:pPr>
            <a:r>
              <a:rPr lang="en-US" sz="2782">
                <a:solidFill>
                  <a:srgbClr val="FFFFFF"/>
                </a:solidFill>
                <a:latin typeface="RoxboroughCF Thin"/>
              </a:rPr>
              <a:t>Semi junção para verificar se existe o </a:t>
            </a:r>
            <a:r>
              <a:rPr lang="en-US" sz="2782">
                <a:solidFill>
                  <a:srgbClr val="E8B9A0"/>
                </a:solidFill>
                <a:latin typeface="RoxboroughCF Thin Bold"/>
              </a:rPr>
              <a:t>bruxo </a:t>
            </a:r>
            <a:r>
              <a:rPr lang="en-US" sz="2782">
                <a:solidFill>
                  <a:srgbClr val="FFFFFF"/>
                </a:solidFill>
                <a:latin typeface="RoxboroughCF Thin"/>
              </a:rPr>
              <a:t>na tabela de </a:t>
            </a:r>
            <a:r>
              <a:rPr lang="en-US" sz="2782">
                <a:solidFill>
                  <a:srgbClr val="E8B9A0"/>
                </a:solidFill>
                <a:latin typeface="RoxboroughCF Thin Bold"/>
              </a:rPr>
              <a:t>disciplina </a:t>
            </a:r>
            <a:r>
              <a:rPr lang="en-US" sz="2782">
                <a:solidFill>
                  <a:srgbClr val="FFFFFF"/>
                </a:solidFill>
                <a:latin typeface="RoxboroughCF Thin"/>
              </a:rPr>
              <a:t>a partir da igualdade de </a:t>
            </a:r>
            <a:r>
              <a:rPr lang="en-US" sz="2782">
                <a:solidFill>
                  <a:srgbClr val="E8B9A0"/>
                </a:solidFill>
                <a:latin typeface="RoxboroughCF Thin Bold"/>
              </a:rPr>
              <a:t>varinhas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 rot="6809709" flipH="1">
            <a:off x="10923504" y="4933586"/>
            <a:ext cx="885777" cy="277890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1840</Words>
  <Application>Microsoft Office PowerPoint</Application>
  <PresentationFormat>Personalizar</PresentationFormat>
  <Paragraphs>207</Paragraphs>
  <Slides>19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8" baseType="lpstr">
      <vt:lpstr>RoxboroughCF Bold</vt:lpstr>
      <vt:lpstr>RoxboroughCF</vt:lpstr>
      <vt:lpstr>RoxboroughCF Thin</vt:lpstr>
      <vt:lpstr>Arial</vt:lpstr>
      <vt:lpstr>RoxboroughCF Bold Bold</vt:lpstr>
      <vt:lpstr>RoxboroughCF Thin Bold</vt:lpstr>
      <vt:lpstr>Calibri</vt:lpstr>
      <vt:lpstr>Arimo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Projeto_GDI</dc:title>
  <cp:lastModifiedBy>Maria Luísa Santos</cp:lastModifiedBy>
  <cp:revision>2</cp:revision>
  <dcterms:created xsi:type="dcterms:W3CDTF">2006-08-16T00:00:00Z</dcterms:created>
  <dcterms:modified xsi:type="dcterms:W3CDTF">2021-08-25T20:28:43Z</dcterms:modified>
  <dc:identifier>DAEn4Fc6EiU</dc:identifier>
</cp:coreProperties>
</file>

<file path=docProps/thumbnail.jpeg>
</file>